
<file path=[Content_Types].xml><?xml version="1.0" encoding="utf-8"?>
<Types xmlns="http://schemas.openxmlformats.org/package/2006/content-types">
  <Default Extension="png" ContentType="image/png"/>
  <Default Extension="tmp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charts/chart1.xml" ContentType="application/vnd.openxmlformats-officedocument.drawingml.char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9" r:id="rId2"/>
    <p:sldId id="270" r:id="rId3"/>
    <p:sldId id="271" r:id="rId4"/>
    <p:sldId id="272" r:id="rId5"/>
    <p:sldId id="273" r:id="rId6"/>
    <p:sldId id="274" r:id="rId7"/>
    <p:sldId id="275" r:id="rId8"/>
    <p:sldId id="290" r:id="rId9"/>
    <p:sldId id="276" r:id="rId10"/>
    <p:sldId id="277" r:id="rId11"/>
    <p:sldId id="278" r:id="rId12"/>
    <p:sldId id="279" r:id="rId13"/>
    <p:sldId id="280" r:id="rId14"/>
    <p:sldId id="281" r:id="rId15"/>
    <p:sldId id="282" r:id="rId16"/>
    <p:sldId id="283" r:id="rId17"/>
    <p:sldId id="284" r:id="rId18"/>
    <p:sldId id="285" r:id="rId19"/>
    <p:sldId id="286" r:id="rId20"/>
    <p:sldId id="287" r:id="rId21"/>
    <p:sldId id="288" r:id="rId22"/>
    <p:sldId id="292" r:id="rId23"/>
    <p:sldId id="294" r:id="rId24"/>
    <p:sldId id="289" r:id="rId2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AE30"/>
    <a:srgbClr val="008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7" autoAdjust="0"/>
    <p:restoredTop sz="94668" autoAdjust="0"/>
  </p:normalViewPr>
  <p:slideViewPr>
    <p:cSldViewPr>
      <p:cViewPr>
        <p:scale>
          <a:sx n="110" d="100"/>
          <a:sy n="110" d="100"/>
        </p:scale>
        <p:origin x="-504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Компании академпарка</c:v>
                </c:pt>
              </c:strCache>
            </c:strRef>
          </c:tx>
          <c:dPt>
            <c:idx val="1"/>
            <c:bubble3D val="0"/>
            <c:explosion val="10"/>
          </c:dPt>
          <c:dLbls>
            <c:dLbl>
              <c:idx val="1"/>
              <c:layout>
                <c:manualLayout>
                  <c:x val="-0.2033951649639873"/>
                  <c:y val="0.10127897753556239"/>
                </c:manualLayout>
              </c:layout>
              <c:tx>
                <c:rich>
                  <a:bodyPr/>
                  <a:lstStyle/>
                  <a:p>
                    <a:r>
                      <a:rPr lang="ru-RU" sz="1300" b="1" dirty="0">
                        <a:solidFill>
                          <a:schemeClr val="bg1"/>
                        </a:solidFill>
                      </a:rPr>
                      <a:t>Инкубируемые </a:t>
                    </a:r>
                    <a:r>
                      <a:rPr lang="ru-RU" sz="1300" b="1" dirty="0" smtClean="0">
                        <a:solidFill>
                          <a:schemeClr val="bg1"/>
                        </a:solidFill>
                      </a:rPr>
                      <a:t>компании </a:t>
                    </a:r>
                    <a:endParaRPr lang="ru-RU" sz="1300" b="1" dirty="0">
                      <a:solidFill>
                        <a:schemeClr val="bg1"/>
                      </a:solidFill>
                    </a:endParaRP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2.2357801772452841E-3"/>
                  <c:y val="-0.13833907376360458"/>
                </c:manualLayout>
              </c:layout>
              <c:tx>
                <c:rich>
                  <a:bodyPr/>
                  <a:lstStyle/>
                  <a:p>
                    <a:r>
                      <a:rPr lang="ru-RU" sz="1400" dirty="0" smtClean="0">
                        <a:solidFill>
                          <a:schemeClr val="bg1"/>
                        </a:solidFill>
                      </a:rPr>
                      <a:t>ИТ</a:t>
                    </a:r>
                  </a:p>
                  <a:p>
                    <a:r>
                      <a:rPr lang="ru-RU" sz="1400" dirty="0" smtClean="0">
                        <a:solidFill>
                          <a:schemeClr val="bg1"/>
                        </a:solidFill>
                      </a:rPr>
                      <a:t>80 компаний</a:t>
                    </a:r>
                    <a:endParaRPr lang="en-US" sz="14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.18891649674845998"/>
                  <c:y val="-8.0037121804227979E-2"/>
                </c:manualLayout>
              </c:layout>
              <c:tx>
                <c:rich>
                  <a:bodyPr/>
                  <a:lstStyle/>
                  <a:p>
                    <a:r>
                      <a:rPr lang="ru-RU" sz="800" dirty="0" smtClean="0">
                        <a:solidFill>
                          <a:schemeClr val="bg1"/>
                        </a:solidFill>
                      </a:rPr>
                      <a:t>Приборостроение</a:t>
                    </a:r>
                  </a:p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58</a:t>
                    </a: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 компаний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>
                <c:manualLayout>
                  <c:x val="0.20277702971020115"/>
                  <c:y val="0.16847177330881358"/>
                </c:manualLayout>
              </c:layout>
              <c:tx>
                <c:rich>
                  <a:bodyPr/>
                  <a:lstStyle/>
                  <a:p>
                    <a:r>
                      <a:rPr lang="ru-RU" sz="900" dirty="0" err="1" smtClean="0">
                        <a:solidFill>
                          <a:schemeClr val="bg1"/>
                        </a:solidFill>
                      </a:rPr>
                      <a:t>Нанотехнологии</a:t>
                    </a: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 </a:t>
                    </a:r>
                  </a:p>
                  <a:p>
                    <a:r>
                      <a:rPr lang="en-US" sz="900" dirty="0" smtClean="0">
                        <a:solidFill>
                          <a:schemeClr val="bg1"/>
                        </a:solidFill>
                      </a:rPr>
                      <a:t>59</a:t>
                    </a:r>
                    <a:r>
                      <a:rPr lang="ru-RU" sz="900" dirty="0" smtClean="0">
                        <a:solidFill>
                          <a:schemeClr val="bg1"/>
                        </a:solidFill>
                      </a:rPr>
                      <a:t> компаний</a:t>
                    </a:r>
                    <a:endParaRPr lang="en-US" sz="900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0.225396966465221"/>
                  <c:y val="1.6877375457372445E-2"/>
                </c:manualLayout>
              </c:layout>
              <c:tx>
                <c:rich>
                  <a:bodyPr/>
                  <a:lstStyle/>
                  <a:p>
                    <a:r>
                      <a:rPr lang="ru-RU" sz="1000" dirty="0" smtClean="0">
                        <a:solidFill>
                          <a:schemeClr val="tx1"/>
                        </a:solidFill>
                      </a:rPr>
                      <a:t>Биотехнологии</a:t>
                    </a:r>
                  </a:p>
                  <a:p>
                    <a:r>
                      <a:rPr lang="en-US" sz="1000" dirty="0" smtClean="0">
                        <a:solidFill>
                          <a:schemeClr val="tx1"/>
                        </a:solidFill>
                      </a:rPr>
                      <a:t>19</a:t>
                    </a:r>
                    <a:r>
                      <a:rPr lang="ru-RU" sz="1000" dirty="0" smtClean="0">
                        <a:solidFill>
                          <a:schemeClr val="tx1"/>
                        </a:solidFill>
                      </a:rPr>
                      <a:t> компаний</a:t>
                    </a:r>
                    <a:endParaRPr lang="en-US" sz="10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Лист1!$A$2:$A$7</c:f>
              <c:strCache>
                <c:ptCount val="6"/>
                <c:pt idx="1">
                  <c:v>Инкубируемые компании</c:v>
                </c:pt>
                <c:pt idx="2">
                  <c:v>ИТ-кластер</c:v>
                </c:pt>
                <c:pt idx="3">
                  <c:v>Кластер приборостроения</c:v>
                </c:pt>
                <c:pt idx="4">
                  <c:v>Кластер новых материалов и нанотехнологий</c:v>
                </c:pt>
                <c:pt idx="5">
                  <c:v>Биомедицинский кластер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1">
                  <c:v>138</c:v>
                </c:pt>
                <c:pt idx="2">
                  <c:v>80</c:v>
                </c:pt>
                <c:pt idx="3">
                  <c:v>58</c:v>
                </c:pt>
                <c:pt idx="4">
                  <c:v>59</c:v>
                </c:pt>
                <c:pt idx="5">
                  <c:v>19</c:v>
                </c:pt>
              </c:numCache>
            </c:numRef>
          </c:val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2B46FB-4699-417C-B147-59A59AF9C094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587F7-3803-4870-87C2-1332869D77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232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7195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8597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7587F7-3803-4870-87C2-1332869D774F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74970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066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 userDrawn="1"/>
        </p:nvSpPr>
        <p:spPr>
          <a:xfrm>
            <a:off x="7392299" y="6396335"/>
            <a:ext cx="17395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 smtClean="0">
                <a:solidFill>
                  <a:srgbClr val="4FAE30"/>
                </a:solidFill>
              </a:rPr>
              <a:t>0123456789</a:t>
            </a:r>
            <a:endParaRPr lang="ru-RU" sz="2400" b="1" dirty="0">
              <a:solidFill>
                <a:srgbClr val="4FAE30"/>
              </a:solidFill>
            </a:endParaRPr>
          </a:p>
        </p:txBody>
      </p:sp>
      <p:sp>
        <p:nvSpPr>
          <p:cNvPr id="7" name="Прямоугольник 6"/>
          <p:cNvSpPr/>
          <p:nvPr userDrawn="1"/>
        </p:nvSpPr>
        <p:spPr>
          <a:xfrm>
            <a:off x="179512" y="332656"/>
            <a:ext cx="19659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b="1" dirty="0" smtClean="0">
                <a:solidFill>
                  <a:srgbClr val="4FB830"/>
                </a:solidFill>
                <a:latin typeface="+mn-lt"/>
                <a:cs typeface="+mn-cs"/>
              </a:rPr>
              <a:t>Заголовок слайда</a:t>
            </a:r>
          </a:p>
        </p:txBody>
      </p:sp>
      <p:pic>
        <p:nvPicPr>
          <p:cNvPr id="4" name="Picture 2" descr="\\tpstorage\Documents\mednikova\Рабочий стол\Дизайн\Финал_превью\1_Об Академпарке.jpg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" t="38705" b="10184"/>
          <a:stretch/>
        </p:blipFill>
        <p:spPr bwMode="auto">
          <a:xfrm>
            <a:off x="-7496" y="2564904"/>
            <a:ext cx="5436096" cy="3339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Диаграмма 4"/>
          <p:cNvGraphicFramePr/>
          <p:nvPr userDrawn="1">
            <p:extLst>
              <p:ext uri="{D42A27DB-BD31-4B8C-83A1-F6EECF244321}">
                <p14:modId xmlns:p14="http://schemas.microsoft.com/office/powerpoint/2010/main" val="1372306583"/>
              </p:ext>
            </p:extLst>
          </p:nvPr>
        </p:nvGraphicFramePr>
        <p:xfrm>
          <a:off x="5004048" y="2445780"/>
          <a:ext cx="4624572" cy="3950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707361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DB4BDDB-80F9-46BF-BF8A-006ABAFBD30B}" type="datetimeFigureOut">
              <a:rPr lang="ru-RU" smtClean="0"/>
              <a:t>22.09.2021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B1C6153-E071-4BA7-AAA1-CEE158D5053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778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9299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emf"/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10" Type="http://schemas.openxmlformats.org/officeDocument/2006/relationships/image" Target="../media/image38.jpeg"/><Relationship Id="rId4" Type="http://schemas.openxmlformats.org/officeDocument/2006/relationships/image" Target="../media/image32.emf"/><Relationship Id="rId9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m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tmp"/><Relationship Id="rId4" Type="http://schemas.openxmlformats.org/officeDocument/2006/relationships/image" Target="../media/image41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mp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tmp"/><Relationship Id="rId4" Type="http://schemas.openxmlformats.org/officeDocument/2006/relationships/image" Target="../media/image48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3867" y="4149080"/>
            <a:ext cx="73448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4FAE30"/>
                </a:solidFill>
              </a:rPr>
              <a:t>Центр технологического обеспечения Технопарка Новосибирского Академгородка</a:t>
            </a:r>
            <a:endParaRPr lang="ru-RU" sz="24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142" y="6021288"/>
            <a:ext cx="41764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srgbClr val="4FAE30"/>
                </a:solidFill>
              </a:rPr>
              <a:t>Новосибирск</a:t>
            </a:r>
          </a:p>
          <a:p>
            <a:r>
              <a:rPr lang="en-US" sz="1400" dirty="0" smtClean="0">
                <a:solidFill>
                  <a:srgbClr val="4FAE30"/>
                </a:solidFill>
              </a:rPr>
              <a:t>             </a:t>
            </a:r>
            <a:r>
              <a:rPr lang="ru-RU" sz="1400" dirty="0" smtClean="0">
                <a:solidFill>
                  <a:srgbClr val="4FAE30"/>
                </a:solidFill>
              </a:rPr>
              <a:t>20</a:t>
            </a:r>
            <a:r>
              <a:rPr lang="en-US" sz="1400" dirty="0" smtClean="0">
                <a:solidFill>
                  <a:srgbClr val="4FAE30"/>
                </a:solidFill>
              </a:rPr>
              <a:t>2</a:t>
            </a:r>
            <a:r>
              <a:rPr lang="ru-RU" sz="1400" dirty="0" smtClean="0">
                <a:solidFill>
                  <a:srgbClr val="4FAE30"/>
                </a:solidFill>
              </a:rPr>
              <a:t>1 г.</a:t>
            </a:r>
            <a:endParaRPr lang="ru-RU" sz="1400" dirty="0">
              <a:solidFill>
                <a:srgbClr val="4FAE30"/>
              </a:solidFill>
            </a:endParaRPr>
          </a:p>
        </p:txBody>
      </p:sp>
      <p:pic>
        <p:nvPicPr>
          <p:cNvPr id="5" name="Picture 3" descr="C:\Users\elgaev\Documents\материалы сайт\ЦТО СНАРУЖИ\KRJ_80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67" y="1268760"/>
            <a:ext cx="3501014" cy="2796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2320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5016" y="1124744"/>
            <a:ext cx="84874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«Вильде </a:t>
            </a:r>
            <a:r>
              <a:rPr lang="ru-RU" sz="1600" b="1" dirty="0" smtClean="0">
                <a:solidFill>
                  <a:srgbClr val="4FAE30"/>
                </a:solidFill>
              </a:rPr>
              <a:t>Механик</a:t>
            </a:r>
            <a:r>
              <a:rPr lang="en-US" sz="1600" b="1" dirty="0" smtClean="0">
                <a:solidFill>
                  <a:srgbClr val="4FAE30"/>
                </a:solidFill>
              </a:rPr>
              <a:t>c</a:t>
            </a:r>
            <a:r>
              <a:rPr lang="ru-RU" sz="1600" b="1" dirty="0" smtClean="0">
                <a:solidFill>
                  <a:srgbClr val="4FAE30"/>
                </a:solidFill>
              </a:rPr>
              <a:t>»      </a:t>
            </a:r>
            <a:r>
              <a:rPr lang="en-US" sz="1600" b="1" dirty="0" smtClean="0">
                <a:solidFill>
                  <a:srgbClr val="4FAE30"/>
                </a:solidFill>
              </a:rPr>
              <a:t>www.vilde.pro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endParaRPr lang="ru-RU" sz="1600" b="1" dirty="0">
              <a:solidFill>
                <a:srgbClr val="4FAE30"/>
              </a:solidFill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Технологические возможности:</a:t>
            </a:r>
          </a:p>
          <a:p>
            <a:pPr algn="just"/>
            <a:r>
              <a:rPr lang="en-US" sz="1200" b="1" dirty="0" smtClean="0"/>
              <a:t> </a:t>
            </a:r>
            <a:r>
              <a:rPr lang="ru-RU" sz="1200" dirty="0" smtClean="0"/>
              <a:t>Компания является механообрабатывающим </a:t>
            </a:r>
            <a:r>
              <a:rPr lang="ru-RU" sz="1200" dirty="0"/>
              <a:t>центром </a:t>
            </a:r>
            <a:endParaRPr lang="ru-RU" sz="1200" dirty="0" smtClean="0"/>
          </a:p>
          <a:p>
            <a:pPr algn="just"/>
            <a:r>
              <a:rPr lang="ru-RU" sz="1200" dirty="0" smtClean="0"/>
              <a:t>Центра </a:t>
            </a:r>
            <a:r>
              <a:rPr lang="ru-RU" sz="1200" dirty="0"/>
              <a:t>Технологического </a:t>
            </a:r>
            <a:r>
              <a:rPr lang="ru-RU" sz="1200" dirty="0" smtClean="0"/>
              <a:t>Обеспечения, </a:t>
            </a:r>
            <a:r>
              <a:rPr lang="ru-RU" sz="1200" dirty="0"/>
              <a:t>осуществляет </a:t>
            </a:r>
            <a:endParaRPr lang="ru-RU" sz="1200" dirty="0" smtClean="0"/>
          </a:p>
          <a:p>
            <a:pPr algn="just"/>
            <a:r>
              <a:rPr lang="ru-RU" sz="1200" dirty="0" smtClean="0"/>
              <a:t>высококачественную точную механообработку деталей </a:t>
            </a:r>
          </a:p>
          <a:p>
            <a:pPr algn="just"/>
            <a:r>
              <a:rPr lang="ru-RU" sz="1200" dirty="0" smtClean="0"/>
              <a:t>с точностью </a:t>
            </a:r>
            <a:r>
              <a:rPr lang="ru-RU" sz="1200" dirty="0"/>
              <a:t>до ± 0,005мм и </a:t>
            </a:r>
            <a:r>
              <a:rPr lang="ru-RU" sz="1200" dirty="0" smtClean="0"/>
              <a:t>чистотой </a:t>
            </a:r>
            <a:r>
              <a:rPr lang="ru-RU" sz="1200" dirty="0"/>
              <a:t>поверхности до </a:t>
            </a:r>
            <a:r>
              <a:rPr lang="en-US" sz="1200" dirty="0"/>
              <a:t>Ra</a:t>
            </a:r>
            <a:r>
              <a:rPr lang="ru-RU" sz="1200" dirty="0"/>
              <a:t> 0.04. </a:t>
            </a:r>
            <a:endParaRPr lang="ru-RU" sz="1200" dirty="0" smtClean="0"/>
          </a:p>
          <a:p>
            <a:pPr algn="just"/>
            <a:r>
              <a:rPr lang="ru-RU" sz="1200" dirty="0" smtClean="0"/>
              <a:t>Максимально </a:t>
            </a:r>
            <a:r>
              <a:rPr lang="ru-RU" sz="1200" dirty="0"/>
              <a:t>возможный габарит </a:t>
            </a:r>
            <a:r>
              <a:rPr lang="ru-RU" sz="1200" dirty="0" smtClean="0"/>
              <a:t>токарной обработки детали: </a:t>
            </a:r>
          </a:p>
          <a:p>
            <a:pPr algn="just"/>
            <a:r>
              <a:rPr lang="ru-RU" sz="1200" dirty="0" smtClean="0"/>
              <a:t>диаметр </a:t>
            </a:r>
            <a:r>
              <a:rPr lang="ru-RU" sz="1200" dirty="0"/>
              <a:t>до </a:t>
            </a:r>
            <a:r>
              <a:rPr lang="ru-RU" sz="1200" dirty="0" smtClean="0"/>
              <a:t>480 мм, длина </a:t>
            </a:r>
            <a:r>
              <a:rPr lang="ru-RU" sz="1200" dirty="0"/>
              <a:t>до 1 </a:t>
            </a:r>
            <a:r>
              <a:rPr lang="ru-RU" sz="1200" dirty="0" smtClean="0"/>
              <a:t>200мм.. </a:t>
            </a:r>
          </a:p>
          <a:p>
            <a:pPr algn="just"/>
            <a:r>
              <a:rPr lang="ru-RU" sz="1200" dirty="0" smtClean="0"/>
              <a:t>Габариты фрезерной обработки - 1</a:t>
            </a:r>
            <a:r>
              <a:rPr lang="ru-RU" sz="1200" dirty="0"/>
              <a:t> </a:t>
            </a:r>
            <a:r>
              <a:rPr lang="ru-RU" sz="1200" dirty="0" smtClean="0"/>
              <a:t>200х600х600мм.</a:t>
            </a:r>
          </a:p>
          <a:p>
            <a:pPr algn="just"/>
            <a:r>
              <a:rPr lang="ru-RU" sz="1200" dirty="0" smtClean="0"/>
              <a:t>Шлифовальные и слесарно-сборочные работы</a:t>
            </a:r>
            <a:endParaRPr lang="ru-RU" sz="1200" dirty="0"/>
          </a:p>
          <a:p>
            <a:pPr algn="just"/>
            <a:endParaRPr lang="ru-RU" sz="1200" dirty="0" smtClean="0"/>
          </a:p>
          <a:p>
            <a:pPr hangingPunct="0"/>
            <a:r>
              <a:rPr lang="ru-RU" sz="1200" b="1" dirty="0" smtClean="0">
                <a:solidFill>
                  <a:srgbClr val="4FAE30"/>
                </a:solidFill>
              </a:rPr>
              <a:t>Специализация-</a:t>
            </a:r>
            <a:r>
              <a:rPr lang="ru-RU" sz="1200" dirty="0" smtClean="0">
                <a:solidFill>
                  <a:srgbClr val="4FAE30"/>
                </a:solidFill>
              </a:rPr>
              <a:t> </a:t>
            </a:r>
            <a:r>
              <a:rPr lang="ru-RU" sz="1200" b="1" dirty="0" smtClean="0">
                <a:solidFill>
                  <a:srgbClr val="4FAE30"/>
                </a:solidFill>
              </a:rPr>
              <a:t>штучные и </a:t>
            </a:r>
            <a:r>
              <a:rPr lang="ru-RU" sz="1200" b="1" dirty="0">
                <a:solidFill>
                  <a:srgbClr val="4FAE30"/>
                </a:solidFill>
              </a:rPr>
              <a:t>сложные </a:t>
            </a:r>
            <a:r>
              <a:rPr lang="ru-RU" sz="1200" b="1" dirty="0" smtClean="0">
                <a:solidFill>
                  <a:srgbClr val="4FAE30"/>
                </a:solidFill>
              </a:rPr>
              <a:t>изделия, </a:t>
            </a:r>
            <a:r>
              <a:rPr lang="ru-RU" sz="1200" b="1" dirty="0">
                <a:solidFill>
                  <a:srgbClr val="4FAE30"/>
                </a:solidFill>
              </a:rPr>
              <a:t>которые </a:t>
            </a:r>
            <a:r>
              <a:rPr lang="ru-RU" sz="1200" b="1" dirty="0" smtClean="0">
                <a:solidFill>
                  <a:srgbClr val="4FAE30"/>
                </a:solidFill>
              </a:rPr>
              <a:t>клиент</a:t>
            </a:r>
          </a:p>
          <a:p>
            <a:pPr hangingPunct="0"/>
            <a:r>
              <a:rPr lang="ru-RU" sz="1200" b="1" dirty="0" smtClean="0">
                <a:solidFill>
                  <a:srgbClr val="4FAE30"/>
                </a:solidFill>
              </a:rPr>
              <a:t> </a:t>
            </a:r>
            <a:r>
              <a:rPr lang="ru-RU" sz="1200" b="1" dirty="0">
                <a:solidFill>
                  <a:srgbClr val="4FAE30"/>
                </a:solidFill>
              </a:rPr>
              <a:t>не может </a:t>
            </a:r>
            <a:r>
              <a:rPr lang="ru-RU" sz="1200" b="1" dirty="0" smtClean="0">
                <a:solidFill>
                  <a:srgbClr val="4FAE30"/>
                </a:solidFill>
              </a:rPr>
              <a:t>выполнить на </a:t>
            </a:r>
            <a:r>
              <a:rPr lang="ru-RU" sz="1200" b="1" dirty="0">
                <a:solidFill>
                  <a:srgbClr val="4FAE30"/>
                </a:solidFill>
              </a:rPr>
              <a:t>других производственных </a:t>
            </a:r>
            <a:r>
              <a:rPr lang="ru-RU" sz="1200" b="1" dirty="0" smtClean="0">
                <a:solidFill>
                  <a:srgbClr val="4FAE30"/>
                </a:solidFill>
              </a:rPr>
              <a:t>площадках. </a:t>
            </a:r>
            <a:endParaRPr lang="ru-RU" sz="1200" b="1" dirty="0">
              <a:solidFill>
                <a:srgbClr val="4FAE30"/>
              </a:solidFill>
            </a:endParaRPr>
          </a:p>
          <a:p>
            <a:pPr hangingPunct="0"/>
            <a:endParaRPr lang="ru-RU" sz="1200" b="1" dirty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Оборудование:</a:t>
            </a:r>
            <a:endParaRPr lang="ru-RU" sz="1200" b="1" dirty="0">
              <a:solidFill>
                <a:srgbClr val="4FAE30"/>
              </a:solidFill>
            </a:endParaRPr>
          </a:p>
          <a:p>
            <a:pPr hangingPunct="0"/>
            <a:r>
              <a:rPr lang="ru-RU" sz="1200" dirty="0" smtClean="0"/>
              <a:t>19 </a:t>
            </a:r>
            <a:r>
              <a:rPr lang="ru-RU" sz="1200" dirty="0"/>
              <a:t>современных  станков  с ЧПУ, </a:t>
            </a:r>
            <a:r>
              <a:rPr lang="ru-RU" sz="1200" dirty="0" smtClean="0"/>
              <a:t>кругло- и плоскошлифовальные</a:t>
            </a:r>
          </a:p>
          <a:p>
            <a:pPr hangingPunct="0"/>
            <a:r>
              <a:rPr lang="ru-RU" sz="1200" dirty="0" smtClean="0"/>
              <a:t> станки, 11 </a:t>
            </a:r>
            <a:r>
              <a:rPr lang="ru-RU" sz="1200" dirty="0"/>
              <a:t>технологий обработки </a:t>
            </a:r>
            <a:r>
              <a:rPr lang="ru-RU" sz="1200" dirty="0" smtClean="0"/>
              <a:t>материалов.</a:t>
            </a:r>
            <a:endParaRPr lang="ru-RU" sz="1200" dirty="0"/>
          </a:p>
          <a:p>
            <a:pPr algn="just"/>
            <a:endParaRPr lang="ru-RU" sz="1200" dirty="0" smtClean="0"/>
          </a:p>
          <a:p>
            <a:pPr algn="just"/>
            <a:endParaRPr lang="ru-RU" sz="1200" dirty="0"/>
          </a:p>
          <a:p>
            <a:r>
              <a:rPr lang="ru-RU" sz="1600" b="1" dirty="0" smtClean="0">
                <a:solidFill>
                  <a:schemeClr val="accent2"/>
                </a:solidFill>
              </a:rPr>
              <a:t>            </a:t>
            </a:r>
            <a:r>
              <a:rPr lang="ru-RU" sz="1400" b="1" dirty="0" smtClean="0">
                <a:solidFill>
                  <a:schemeClr val="accent2"/>
                </a:solidFill>
              </a:rPr>
              <a:t>ЗАКАЗЫ ОТ </a:t>
            </a:r>
            <a:r>
              <a:rPr lang="ru-RU" sz="1400" b="1" dirty="0">
                <a:solidFill>
                  <a:schemeClr val="accent2"/>
                </a:solidFill>
              </a:rPr>
              <a:t>1 </a:t>
            </a:r>
            <a:r>
              <a:rPr lang="ru-RU" sz="1400" b="1" dirty="0" smtClean="0">
                <a:solidFill>
                  <a:schemeClr val="accent2"/>
                </a:solidFill>
              </a:rPr>
              <a:t>ДО </a:t>
            </a:r>
            <a:r>
              <a:rPr lang="ru-RU" sz="1400" b="1" dirty="0">
                <a:solidFill>
                  <a:schemeClr val="accent2"/>
                </a:solidFill>
              </a:rPr>
              <a:t>15000 </a:t>
            </a:r>
            <a:r>
              <a:rPr lang="ru-RU" sz="1400" b="1" dirty="0" smtClean="0">
                <a:solidFill>
                  <a:schemeClr val="accent2"/>
                </a:solidFill>
              </a:rPr>
              <a:t>ШТ.  </a:t>
            </a:r>
          </a:p>
          <a:p>
            <a:r>
              <a:rPr lang="ru-RU" sz="1400" b="1" dirty="0" smtClean="0">
                <a:solidFill>
                  <a:schemeClr val="accent2"/>
                </a:solidFill>
              </a:rPr>
              <a:t>             200 ЗАКАЗОВ ЕЖЕМЕСЯЧНО </a:t>
            </a:r>
            <a:endParaRPr lang="ru-RU" sz="1400" b="1" dirty="0">
              <a:solidFill>
                <a:schemeClr val="accent2"/>
              </a:solidFill>
            </a:endParaRPr>
          </a:p>
          <a:p>
            <a:r>
              <a:rPr lang="ru-RU" sz="1400" b="1" dirty="0" smtClean="0">
                <a:solidFill>
                  <a:schemeClr val="accent2"/>
                </a:solidFill>
              </a:rPr>
              <a:t>     ЗАКАЗЧИКИ В </a:t>
            </a:r>
            <a:r>
              <a:rPr lang="ru-RU" sz="1400" b="1" dirty="0">
                <a:solidFill>
                  <a:schemeClr val="accent2"/>
                </a:solidFill>
              </a:rPr>
              <a:t>17 </a:t>
            </a:r>
            <a:r>
              <a:rPr lang="ru-RU" sz="1400" b="1" dirty="0" smtClean="0">
                <a:solidFill>
                  <a:schemeClr val="accent2"/>
                </a:solidFill>
              </a:rPr>
              <a:t>РЕГИОНАХ РОССИИ</a:t>
            </a:r>
            <a:endParaRPr lang="ru-RU" sz="1400" dirty="0"/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90539" y="1208405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C:\Users\elgaev\Documents\материалы сайт\Цех Механообработки - ЦТО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5023"/>
            <a:ext cx="4319872" cy="2615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elgaev\Documents\материалы сайт\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80728"/>
            <a:ext cx="431987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403287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63201" y="908720"/>
            <a:ext cx="487289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«ЛОГИКС</a:t>
            </a:r>
            <a:r>
              <a:rPr lang="ru-RU" sz="1600" b="1" dirty="0" smtClean="0">
                <a:solidFill>
                  <a:srgbClr val="4FAE30"/>
                </a:solidFill>
              </a:rPr>
              <a:t>»  </a:t>
            </a:r>
            <a:r>
              <a:rPr lang="en-US" sz="1400" b="1" dirty="0" smtClean="0">
                <a:solidFill>
                  <a:srgbClr val="4FAE30"/>
                </a:solidFill>
              </a:rPr>
              <a:t>www.logeeks.ru</a:t>
            </a:r>
            <a:endParaRPr lang="ru-RU" sz="14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Детали и прототипы новых продуктов </a:t>
            </a:r>
            <a:endParaRPr lang="ru-RU" sz="12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Технологические </a:t>
            </a:r>
            <a:r>
              <a:rPr lang="ru-RU" sz="1200" b="1" dirty="0">
                <a:solidFill>
                  <a:srgbClr val="4FAE30"/>
                </a:solidFill>
              </a:rPr>
              <a:t>возможности</a:t>
            </a:r>
            <a:r>
              <a:rPr lang="ru-RU" sz="1200" b="1" dirty="0" smtClean="0">
                <a:solidFill>
                  <a:srgbClr val="4FAE30"/>
                </a:solidFill>
              </a:rPr>
              <a:t>:</a:t>
            </a:r>
            <a:endParaRPr lang="ru-RU" sz="1200" b="1" dirty="0">
              <a:solidFill>
                <a:srgbClr val="4FAE30"/>
              </a:solidFill>
            </a:endParaRP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 </a:t>
            </a:r>
            <a:r>
              <a:rPr lang="ru-RU" sz="1200" dirty="0" smtClean="0"/>
              <a:t>Проектирование </a:t>
            </a:r>
            <a:r>
              <a:rPr lang="ru-RU" sz="1200" dirty="0"/>
              <a:t>деталей и узлов в </a:t>
            </a:r>
            <a:r>
              <a:rPr lang="ru-RU" sz="1200" dirty="0" smtClean="0"/>
              <a:t>CAD-системах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Параметрическая оптимизация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Селективное </a:t>
            </a:r>
            <a:r>
              <a:rPr lang="ru-RU" sz="1200" dirty="0"/>
              <a:t>лазерное спекание (SLS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Прямое </a:t>
            </a:r>
            <a:r>
              <a:rPr lang="ru-RU" sz="1200" dirty="0"/>
              <a:t>лазерное спекание металлических порошков (DMLS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Фотополимерная </a:t>
            </a:r>
            <a:r>
              <a:rPr lang="ru-RU" sz="1200" dirty="0"/>
              <a:t>3D-печать (</a:t>
            </a:r>
            <a:r>
              <a:rPr lang="ru-RU" sz="1200" dirty="0" err="1"/>
              <a:t>Poly</a:t>
            </a:r>
            <a:r>
              <a:rPr lang="ru-RU" sz="1200" dirty="0"/>
              <a:t> </a:t>
            </a:r>
            <a:r>
              <a:rPr lang="ru-RU" sz="1200" dirty="0" err="1"/>
              <a:t>Jet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Полноцветная </a:t>
            </a:r>
            <a:r>
              <a:rPr lang="ru-RU" sz="1200" dirty="0"/>
              <a:t>струйная 3D-печать (CJР)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Токарная </a:t>
            </a:r>
            <a:r>
              <a:rPr lang="ru-RU" sz="1200" dirty="0"/>
              <a:t>обработка металлов и пластиков на станках с </a:t>
            </a:r>
            <a:r>
              <a:rPr lang="ru-RU" sz="1200" dirty="0" smtClean="0"/>
              <a:t>ЧПУ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Фрезерная </a:t>
            </a:r>
            <a:r>
              <a:rPr lang="ru-RU" sz="1200" dirty="0"/>
              <a:t>обработка металлов и пластиков на станках с </a:t>
            </a:r>
            <a:r>
              <a:rPr lang="ru-RU" sz="1200" dirty="0" smtClean="0"/>
              <a:t>ЧПУ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Электроэрозионная </a:t>
            </a:r>
            <a:r>
              <a:rPr lang="ru-RU" sz="1200" dirty="0"/>
              <a:t>обработка металлов на станках с </a:t>
            </a:r>
            <a:r>
              <a:rPr lang="ru-RU" sz="1200" dirty="0" smtClean="0"/>
              <a:t>ЧПУ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 </a:t>
            </a:r>
            <a:r>
              <a:rPr lang="ru-RU" sz="1200" dirty="0" smtClean="0"/>
              <a:t>Литье </a:t>
            </a:r>
            <a:r>
              <a:rPr lang="ru-RU" sz="1200" dirty="0"/>
              <a:t>полиуретана в силиконовые формы (UC</a:t>
            </a:r>
            <a:r>
              <a:rPr lang="ru-RU" sz="1200" dirty="0" smtClean="0"/>
              <a:t>)</a:t>
            </a:r>
            <a:endParaRPr lang="ru-RU" sz="1200" dirty="0"/>
          </a:p>
          <a:p>
            <a:r>
              <a:rPr lang="ru-RU" sz="1200" b="1" dirty="0" smtClean="0">
                <a:solidFill>
                  <a:srgbClr val="4FAE30"/>
                </a:solidFill>
              </a:rPr>
              <a:t>Специализация на </a:t>
            </a:r>
            <a:r>
              <a:rPr lang="ru-RU" sz="1200" b="1" dirty="0">
                <a:solidFill>
                  <a:srgbClr val="4FAE30"/>
                </a:solidFill>
              </a:rPr>
              <a:t>штучных, </a:t>
            </a:r>
            <a:r>
              <a:rPr lang="ru-RU" sz="1200" b="1" dirty="0" smtClean="0">
                <a:solidFill>
                  <a:srgbClr val="4FAE30"/>
                </a:solidFill>
              </a:rPr>
              <a:t>мелко- </a:t>
            </a:r>
            <a:r>
              <a:rPr lang="ru-RU" sz="1200" b="1" dirty="0">
                <a:solidFill>
                  <a:srgbClr val="4FAE30"/>
                </a:solidFill>
              </a:rPr>
              <a:t>и </a:t>
            </a:r>
            <a:r>
              <a:rPr lang="ru-RU" sz="1200" b="1" dirty="0" err="1">
                <a:solidFill>
                  <a:srgbClr val="4FAE30"/>
                </a:solidFill>
              </a:rPr>
              <a:t>средне-серийных</a:t>
            </a:r>
            <a:r>
              <a:rPr lang="ru-RU" sz="1200" b="1" dirty="0">
                <a:solidFill>
                  <a:srgbClr val="4FAE30"/>
                </a:solidFill>
              </a:rPr>
              <a:t> </a:t>
            </a:r>
            <a:r>
              <a:rPr lang="ru-RU" sz="1200" b="1" dirty="0" smtClean="0">
                <a:solidFill>
                  <a:srgbClr val="4FAE30"/>
                </a:solidFill>
              </a:rPr>
              <a:t>заказах</a:t>
            </a:r>
            <a:r>
              <a:rPr lang="ru-RU" sz="1200" dirty="0" smtClean="0"/>
              <a:t>:</a:t>
            </a:r>
            <a:endParaRPr lang="ru-RU" sz="1200" b="1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Промышленный </a:t>
            </a:r>
            <a:r>
              <a:rPr lang="ru-RU" sz="1200" dirty="0"/>
              <a:t>дизайн и инженерия, формулирование </a:t>
            </a:r>
            <a:r>
              <a:rPr lang="ru-RU" sz="1200" dirty="0" smtClean="0"/>
              <a:t>требовании</a:t>
            </a:r>
            <a:r>
              <a:rPr lang="ru-RU" sz="1200" dirty="0"/>
              <a:t>̆ будущих изделий, проектирование </a:t>
            </a:r>
            <a:r>
              <a:rPr lang="ru-RU" sz="1200" dirty="0" err="1"/>
              <a:t>деталеи</a:t>
            </a:r>
            <a:r>
              <a:rPr lang="ru-RU" sz="1200" dirty="0"/>
              <a:t>̆ и узлов </a:t>
            </a:r>
            <a:r>
              <a:rPr lang="ru-RU" sz="1200" dirty="0" smtClean="0"/>
              <a:t>в </a:t>
            </a:r>
            <a:r>
              <a:rPr lang="ru-RU" sz="1200" dirty="0"/>
              <a:t>CAD-системах, </a:t>
            </a:r>
            <a:r>
              <a:rPr lang="ru-RU" sz="1200" dirty="0" err="1" smtClean="0"/>
              <a:t>рассче</a:t>
            </a:r>
            <a:r>
              <a:rPr lang="ru-RU" sz="1200" dirty="0" err="1"/>
              <a:t>̈т</a:t>
            </a:r>
            <a:r>
              <a:rPr lang="ru-RU" sz="1200" dirty="0"/>
              <a:t> и </a:t>
            </a:r>
            <a:r>
              <a:rPr lang="ru-RU" sz="1200" dirty="0" smtClean="0"/>
              <a:t>тестирование  </a:t>
            </a:r>
            <a:r>
              <a:rPr lang="ru-RU" sz="1200" dirty="0"/>
              <a:t>оптимизации </a:t>
            </a:r>
            <a:r>
              <a:rPr lang="ru-RU" sz="1200" dirty="0" smtClean="0"/>
              <a:t>технологического </a:t>
            </a:r>
            <a:r>
              <a:rPr lang="ru-RU" sz="1200" dirty="0"/>
              <a:t>процесса;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Цифровое </a:t>
            </a:r>
            <a:r>
              <a:rPr lang="ru-RU" sz="1200" dirty="0"/>
              <a:t>производство, что позволяет произвести без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технологических </a:t>
            </a:r>
            <a:r>
              <a:rPr lang="ru-RU" sz="1200" dirty="0"/>
              <a:t>ограничений от любого прототипа до </a:t>
            </a:r>
            <a:r>
              <a:rPr lang="ru-RU" sz="1200" dirty="0" smtClean="0"/>
              <a:t>мелкой</a:t>
            </a:r>
          </a:p>
          <a:p>
            <a:pPr>
              <a:buClr>
                <a:srgbClr val="4FAE30"/>
              </a:buClr>
            </a:pPr>
            <a:r>
              <a:rPr lang="ru-RU" sz="1200" dirty="0" smtClean="0"/>
              <a:t>серии </a:t>
            </a:r>
            <a:r>
              <a:rPr lang="ru-RU" sz="1200" dirty="0"/>
              <a:t>электромеханических устройств по требованию;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Проектировании </a:t>
            </a:r>
            <a:r>
              <a:rPr lang="ru-RU" sz="1200" dirty="0"/>
              <a:t>и производстве индивидуальных имплантатов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для </a:t>
            </a:r>
            <a:r>
              <a:rPr lang="ru-RU" sz="1200" dirty="0" err="1"/>
              <a:t>реконструктивнои</a:t>
            </a:r>
            <a:r>
              <a:rPr lang="ru-RU" sz="1200" dirty="0"/>
              <a:t>̆ хирургии, </a:t>
            </a:r>
            <a:r>
              <a:rPr lang="ru-RU" sz="1200" dirty="0" err="1"/>
              <a:t>эндопротезирования</a:t>
            </a:r>
            <a:r>
              <a:rPr lang="ru-RU" sz="1200" dirty="0"/>
              <a:t> и </a:t>
            </a:r>
            <a:r>
              <a:rPr lang="ru-RU" sz="1200" dirty="0" smtClean="0"/>
              <a:t>остеосинтеза.</a:t>
            </a:r>
          </a:p>
          <a:p>
            <a:pPr algn="just"/>
            <a:endParaRPr lang="ru-RU" sz="1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5684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1" t="6353" r="9497" b="7558"/>
          <a:stretch/>
        </p:blipFill>
        <p:spPr>
          <a:xfrm>
            <a:off x="5580112" y="980729"/>
            <a:ext cx="3168352" cy="204809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t="7684" r="6665" b="7474"/>
          <a:stretch/>
        </p:blipFill>
        <p:spPr>
          <a:xfrm>
            <a:off x="5580112" y="3212976"/>
            <a:ext cx="3168352" cy="196049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22454" y="5412084"/>
            <a:ext cx="495438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AE30"/>
              </a:buClr>
            </a:pPr>
            <a:r>
              <a:rPr lang="ru-RU" sz="1300" dirty="0" smtClean="0"/>
              <a:t>Сертификат </a:t>
            </a:r>
            <a:r>
              <a:rPr lang="ru-RU" sz="1300" dirty="0"/>
              <a:t>соответствия по ГОСТ РВ 15.002-2003 </a:t>
            </a:r>
          </a:p>
          <a:p>
            <a:pPr>
              <a:buClr>
                <a:srgbClr val="4FAE30"/>
              </a:buClr>
            </a:pPr>
            <a:r>
              <a:rPr lang="ru-RU" sz="1300" dirty="0"/>
              <a:t>«Система разработки и постановки продукции на производство. Военная техника. </a:t>
            </a:r>
            <a:r>
              <a:rPr lang="ru-RU" sz="1300" dirty="0" smtClean="0"/>
              <a:t>Система </a:t>
            </a:r>
            <a:r>
              <a:rPr lang="ru-RU" sz="1300" dirty="0"/>
              <a:t>менеджмента качества. </a:t>
            </a:r>
            <a:r>
              <a:rPr lang="ru-RU" sz="1300" dirty="0" smtClean="0"/>
              <a:t>                  Общие </a:t>
            </a:r>
            <a:r>
              <a:rPr lang="ru-RU" sz="1300" dirty="0"/>
              <a:t>требования</a:t>
            </a:r>
            <a:r>
              <a:rPr lang="ru-RU" sz="1300" dirty="0" smtClean="0"/>
              <a:t>»</a:t>
            </a:r>
          </a:p>
          <a:p>
            <a:pPr>
              <a:buClr>
                <a:srgbClr val="4FAE30"/>
              </a:buClr>
            </a:pPr>
            <a:endParaRPr lang="ru-RU" sz="1200" b="1" dirty="0" smtClean="0">
              <a:solidFill>
                <a:srgbClr val="4FAE30"/>
              </a:solidFill>
            </a:endParaRPr>
          </a:p>
          <a:p>
            <a:endParaRPr lang="ru-RU" sz="1200" dirty="0" smtClean="0"/>
          </a:p>
          <a:p>
            <a:endParaRPr lang="ru-RU" sz="1200" dirty="0"/>
          </a:p>
          <a:p>
            <a:endParaRPr lang="ru-RU" sz="1400" b="1" dirty="0">
              <a:solidFill>
                <a:srgbClr val="00AC0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40152" y="5412084"/>
            <a:ext cx="269979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4FAE30"/>
              </a:buClr>
            </a:pPr>
            <a:r>
              <a:rPr lang="ru-RU" sz="1300" dirty="0"/>
              <a:t>Сертификат менеджмента </a:t>
            </a:r>
            <a:r>
              <a:rPr lang="ru-RU" sz="1300" dirty="0" smtClean="0"/>
              <a:t>                    в </a:t>
            </a:r>
            <a:r>
              <a:rPr lang="ru-RU" sz="1300" dirty="0"/>
              <a:t>соответствии </a:t>
            </a:r>
            <a:r>
              <a:rPr lang="en-US" sz="1300" dirty="0"/>
              <a:t>ISO 9001:2015</a:t>
            </a:r>
            <a:endParaRPr lang="ru-RU" sz="1300" dirty="0"/>
          </a:p>
        </p:txBody>
      </p:sp>
      <p:sp>
        <p:nvSpPr>
          <p:cNvPr id="12" name="Овал 11"/>
          <p:cNvSpPr/>
          <p:nvPr/>
        </p:nvSpPr>
        <p:spPr>
          <a:xfrm>
            <a:off x="5800820" y="5481750"/>
            <a:ext cx="139332" cy="139332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401975" y="5481750"/>
            <a:ext cx="142373" cy="139332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2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50973" y="1174167"/>
            <a:ext cx="4294635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4FAE30"/>
                </a:solidFill>
              </a:rPr>
              <a:t>ООО </a:t>
            </a:r>
            <a:r>
              <a:rPr lang="ru-RU" sz="1400" b="1" dirty="0">
                <a:solidFill>
                  <a:srgbClr val="4FAE30"/>
                </a:solidFill>
              </a:rPr>
              <a:t>«ЛОГИКС»  </a:t>
            </a:r>
            <a:r>
              <a:rPr lang="en-US" sz="1200" b="1" dirty="0" smtClean="0">
                <a:solidFill>
                  <a:srgbClr val="4FAE30"/>
                </a:solidFill>
              </a:rPr>
              <a:t>www.logeeks.ru</a:t>
            </a: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rgbClr val="4FAE30"/>
                </a:solidFill>
              </a:rPr>
              <a:t>Оборудование</a:t>
            </a:r>
            <a:r>
              <a:rPr lang="ru-RU" sz="1200" b="1" dirty="0">
                <a:solidFill>
                  <a:srgbClr val="4FAE30"/>
                </a:solidFill>
              </a:rPr>
              <a:t>:</a:t>
            </a:r>
            <a:r>
              <a:rPr lang="ru-RU" sz="1200" dirty="0"/>
              <a:t/>
            </a:r>
            <a:br>
              <a:rPr lang="ru-RU" sz="1200" dirty="0"/>
            </a:br>
            <a:r>
              <a:rPr lang="ru-RU" sz="1200" dirty="0" smtClean="0"/>
              <a:t>EOS </a:t>
            </a:r>
            <a:r>
              <a:rPr lang="ru-RU" sz="1200" dirty="0" err="1"/>
              <a:t>Formiga</a:t>
            </a:r>
            <a:r>
              <a:rPr lang="ru-RU" sz="1200" dirty="0"/>
              <a:t> P100 (3D-принтер, технология SLS)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EOS </a:t>
            </a:r>
            <a:r>
              <a:rPr lang="ru-RU" sz="1200" dirty="0"/>
              <a:t>M290 MED, EOS M290 (3D-принтер, технология DMLS)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err="1" smtClean="0"/>
              <a:t>Stratasys</a:t>
            </a:r>
            <a:r>
              <a:rPr lang="ru-RU" sz="1200" dirty="0" smtClean="0"/>
              <a:t> </a:t>
            </a:r>
            <a:r>
              <a:rPr lang="ru-RU" sz="1200" dirty="0" err="1"/>
              <a:t>Objet</a:t>
            </a:r>
            <a:r>
              <a:rPr lang="ru-RU" sz="1200" dirty="0"/>
              <a:t> 260 (3D-принтер, технология </a:t>
            </a:r>
            <a:r>
              <a:rPr lang="ru-RU" sz="1200" dirty="0" err="1"/>
              <a:t>PolyJet</a:t>
            </a:r>
            <a:r>
              <a:rPr lang="ru-RU" sz="1200" dirty="0"/>
              <a:t>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err="1" smtClean="0"/>
              <a:t>Zprinter</a:t>
            </a:r>
            <a:r>
              <a:rPr lang="ru-RU" sz="1200" dirty="0" smtClean="0"/>
              <a:t> </a:t>
            </a:r>
            <a:r>
              <a:rPr lang="ru-RU" sz="1200" dirty="0"/>
              <a:t>650 (3D-принтер, технология </a:t>
            </a:r>
            <a:r>
              <a:rPr lang="ru-RU" sz="1200" dirty="0" err="1"/>
              <a:t>ColorJet</a:t>
            </a:r>
            <a:r>
              <a:rPr lang="ru-RU" sz="1200" dirty="0"/>
              <a:t> </a:t>
            </a:r>
            <a:r>
              <a:rPr lang="ru-RU" sz="1200" dirty="0" err="1"/>
              <a:t>Printing</a:t>
            </a:r>
            <a:r>
              <a:rPr lang="ru-RU" sz="1200" dirty="0"/>
              <a:t>)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Фрезерный </a:t>
            </a:r>
            <a:r>
              <a:rPr lang="ru-RU" sz="1200" dirty="0"/>
              <a:t>станок DMU 50 </a:t>
            </a:r>
            <a:r>
              <a:rPr lang="ru-RU" sz="1200" dirty="0" err="1"/>
              <a:t>Ecoline</a:t>
            </a:r>
            <a:r>
              <a:rPr lang="ru-RU" sz="1200" dirty="0"/>
              <a:t> (2 шт.) + робот сменщик полет </a:t>
            </a:r>
            <a:r>
              <a:rPr lang="ru-RU" sz="1200" dirty="0" smtClean="0"/>
              <a:t>EROWA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Фрезерный станок </a:t>
            </a:r>
            <a:r>
              <a:rPr lang="ru-RU" sz="1200" dirty="0" err="1" smtClean="0"/>
              <a:t>Hermle</a:t>
            </a:r>
            <a:r>
              <a:rPr lang="ru-RU" sz="1200" dirty="0" smtClean="0"/>
              <a:t> B300, C600U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Токарно-фрезерный </a:t>
            </a:r>
            <a:r>
              <a:rPr lang="ru-RU" sz="1200" dirty="0"/>
              <a:t>станок </a:t>
            </a:r>
            <a:r>
              <a:rPr lang="ru-RU" sz="1200" dirty="0" err="1"/>
              <a:t>Samsung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Электроэрозионный </a:t>
            </a:r>
            <a:r>
              <a:rPr lang="ru-RU" sz="1200" dirty="0"/>
              <a:t>станок </a:t>
            </a:r>
            <a:r>
              <a:rPr lang="ru-RU" sz="1200" dirty="0" err="1"/>
              <a:t>Agie</a:t>
            </a:r>
            <a:r>
              <a:rPr lang="ru-RU" sz="1200" dirty="0"/>
              <a:t> </a:t>
            </a:r>
            <a:r>
              <a:rPr lang="ru-RU" sz="1200" dirty="0" err="1"/>
              <a:t>agietron</a:t>
            </a:r>
            <a:r>
              <a:rPr lang="ru-RU" sz="1200" dirty="0"/>
              <a:t> </a:t>
            </a:r>
            <a:r>
              <a:rPr lang="ru-RU" sz="1200" dirty="0" err="1"/>
              <a:t>innovation</a:t>
            </a:r>
            <a:r>
              <a:rPr lang="ru-RU" sz="1200" dirty="0"/>
              <a:t> 3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Электроэрозионный </a:t>
            </a:r>
            <a:r>
              <a:rPr lang="ru-RU" sz="1200" dirty="0"/>
              <a:t>проволочно-вырезной станок </a:t>
            </a:r>
            <a:r>
              <a:rPr lang="ru-RU" sz="1200" dirty="0" err="1"/>
              <a:t>Sodick</a:t>
            </a:r>
            <a:r>
              <a:rPr lang="ru-RU" sz="1200" dirty="0"/>
              <a:t> AG600L</a:t>
            </a: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5684" y="1217126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789040"/>
            <a:ext cx="3487568" cy="23261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2" y="3789040"/>
            <a:ext cx="3487566" cy="232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234599"/>
            <a:ext cx="3487568" cy="2326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21835383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75679" y="106907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4293096"/>
            <a:ext cx="8352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294" y="733246"/>
            <a:ext cx="4489856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600" b="1" dirty="0">
                <a:solidFill>
                  <a:srgbClr val="4FAE30"/>
                </a:solidFill>
              </a:rPr>
              <a:t>ООО «ИК ЦТО»</a:t>
            </a:r>
            <a:r>
              <a:rPr lang="ru-RU" sz="1400" dirty="0"/>
              <a:t> </a:t>
            </a:r>
            <a:r>
              <a:rPr lang="en-US" sz="1400" dirty="0" smtClean="0"/>
              <a:t>        </a:t>
            </a:r>
            <a:r>
              <a:rPr lang="en-US" sz="1400" b="1" dirty="0" smtClean="0">
                <a:solidFill>
                  <a:srgbClr val="4FAE30"/>
                </a:solidFill>
              </a:rPr>
              <a:t>www.ikcto.ru</a:t>
            </a:r>
            <a:endParaRPr lang="ru-RU" sz="14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dirty="0" smtClean="0">
                <a:solidFill>
                  <a:srgbClr val="4FAE30"/>
                </a:solidFill>
              </a:rPr>
              <a:t>Испытательный комплекс Центра технологического обеспечения</a:t>
            </a:r>
          </a:p>
          <a:p>
            <a:pPr algn="just"/>
            <a:endParaRPr lang="ru-RU" sz="1200" dirty="0" smtClean="0">
              <a:solidFill>
                <a:srgbClr val="4FAE30"/>
              </a:solidFill>
            </a:endParaRPr>
          </a:p>
          <a:p>
            <a:r>
              <a:rPr lang="ru-RU" sz="1200" b="1" dirty="0">
                <a:solidFill>
                  <a:srgbClr val="4FAE30"/>
                </a:solidFill>
              </a:rPr>
              <a:t>Центр моделирования и </a:t>
            </a:r>
            <a:r>
              <a:rPr lang="ru-RU" sz="1200" b="1" dirty="0" smtClean="0">
                <a:solidFill>
                  <a:srgbClr val="4FAE30"/>
                </a:solidFill>
              </a:rPr>
              <a:t>расчетов: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Прочность: статика, ресурс, живучесть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Аэродинамика и гидродинамика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Тепломассоперенос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Связанные задачи (</a:t>
            </a:r>
            <a:r>
              <a:rPr lang="ru-RU" sz="1200" dirty="0" err="1" smtClean="0"/>
              <a:t>мультифизика</a:t>
            </a:r>
            <a:r>
              <a:rPr lang="ru-RU" sz="1200" dirty="0" smtClean="0"/>
              <a:t>)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Моделирование технологических процессов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4FAE30"/>
                </a:solidFill>
              </a:rPr>
              <a:t>Конструкторское </a:t>
            </a:r>
            <a:r>
              <a:rPr lang="ru-RU" sz="1200" b="1" dirty="0" smtClean="0">
                <a:solidFill>
                  <a:srgbClr val="4FAE30"/>
                </a:solidFill>
              </a:rPr>
              <a:t>бюро: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Проектирование узлов и агрегатов «под ключ»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Разработка испытательных стендов и оснастки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Оптимизация конструкторских решений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Генеративный дизайн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4FAE30"/>
                </a:solidFill>
              </a:rPr>
              <a:t>Одел анализа и </a:t>
            </a:r>
            <a:r>
              <a:rPr lang="ru-RU" sz="1200" b="1" dirty="0" smtClean="0">
                <a:solidFill>
                  <a:srgbClr val="4FAE30"/>
                </a:solidFill>
              </a:rPr>
              <a:t>оптимизации: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Оптимизация изделий и узлов по заданным критериям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Оптимизация технологических процессов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Топологическая оптимизация</a:t>
            </a:r>
          </a:p>
          <a:p>
            <a:endParaRPr lang="ru-RU" sz="1200" dirty="0"/>
          </a:p>
          <a:p>
            <a:r>
              <a:rPr lang="ru-RU" sz="1200" b="1" dirty="0">
                <a:solidFill>
                  <a:srgbClr val="4FAE30"/>
                </a:solidFill>
              </a:rPr>
              <a:t>Аккредитованная испытательная </a:t>
            </a:r>
            <a:r>
              <a:rPr lang="ru-RU" sz="1200" b="1" dirty="0" smtClean="0">
                <a:solidFill>
                  <a:srgbClr val="4FAE30"/>
                </a:solidFill>
              </a:rPr>
              <a:t>лаборатория: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Прочность: статика, ресурс, живучесть; экспертиза в композитных материалах;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err="1" smtClean="0"/>
              <a:t>Климатика</a:t>
            </a:r>
            <a:r>
              <a:rPr lang="ru-RU" sz="1200" dirty="0" smtClean="0"/>
              <a:t>: температура, влага, соляной туман, ультрафиолет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Коррозия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Огневые испытания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err="1" smtClean="0"/>
              <a:t>Метллография</a:t>
            </a:r>
            <a:r>
              <a:rPr lang="ru-RU" sz="1200" dirty="0" smtClean="0"/>
              <a:t>, </a:t>
            </a:r>
            <a:r>
              <a:rPr lang="ru-RU" sz="1200" dirty="0" err="1" smtClean="0"/>
              <a:t>фрактография</a:t>
            </a:r>
            <a:endParaRPr lang="ru-RU" sz="1200" dirty="0"/>
          </a:p>
          <a:p>
            <a:pPr algn="just"/>
            <a:endParaRPr lang="ru-RU" sz="1200" b="1" dirty="0" smtClean="0"/>
          </a:p>
          <a:p>
            <a:pPr algn="just"/>
            <a:endParaRPr lang="ru-RU" sz="1200" dirty="0"/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5963" y="3789344"/>
            <a:ext cx="1944217" cy="99713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234" y="3781534"/>
            <a:ext cx="2160240" cy="1088832"/>
          </a:xfrm>
          <a:prstGeom prst="rect">
            <a:avLst/>
          </a:prstGeom>
        </p:spPr>
      </p:pic>
      <p:sp>
        <p:nvSpPr>
          <p:cNvPr id="15" name="TextBox 2"/>
          <p:cNvSpPr txBox="1">
            <a:spLocks noChangeArrowheads="1"/>
          </p:cNvSpPr>
          <p:nvPr/>
        </p:nvSpPr>
        <p:spPr bwMode="auto">
          <a:xfrm>
            <a:off x="4928062" y="3781534"/>
            <a:ext cx="11521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200" b="1" dirty="0">
                <a:solidFill>
                  <a:schemeClr val="tx1"/>
                </a:solidFill>
                <a:latin typeface="Arial" panose="020B0604020202020204" pitchFamily="34" charset="0"/>
              </a:rPr>
              <a:t>ДО 3,9 кг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6876256" y="3761002"/>
            <a:ext cx="11521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Courier New" panose="02070309020205020404" pitchFamily="49" charset="0"/>
              <a:buChar char="o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umimoji="1" sz="1600">
                <a:solidFill>
                  <a:srgbClr val="7F7F7F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ru-RU" altLang="ru-RU" sz="1200" b="1" dirty="0" smtClean="0">
                <a:solidFill>
                  <a:schemeClr val="tx1"/>
                </a:solidFill>
                <a:latin typeface="Arial" panose="020B0604020202020204" pitchFamily="34" charset="0"/>
              </a:rPr>
              <a:t>После 3,2 кг</a:t>
            </a:r>
            <a:endParaRPr kumimoji="0" lang="ru-RU" altLang="ru-RU" sz="1200" b="1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7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062" y="2700596"/>
            <a:ext cx="1944216" cy="983683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6224" y="2700596"/>
            <a:ext cx="2134249" cy="983682"/>
          </a:xfrm>
          <a:prstGeom prst="rect">
            <a:avLst/>
          </a:prstGeom>
          <a:solidFill>
            <a:schemeClr val="bg1">
              <a:alpha val="5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5963" y="1276974"/>
            <a:ext cx="2036306" cy="14133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67057" y="1244980"/>
            <a:ext cx="1664589" cy="122545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6" b="11765"/>
          <a:stretch/>
        </p:blipFill>
        <p:spPr>
          <a:xfrm>
            <a:off x="4928062" y="4909060"/>
            <a:ext cx="1944216" cy="1328252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6224" y="4907013"/>
            <a:ext cx="2134249" cy="133029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180267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869424EA-36A0-4C09-81C6-E1EA9306E3D6}"/>
              </a:ext>
            </a:extLst>
          </p:cNvPr>
          <p:cNvSpPr/>
          <p:nvPr/>
        </p:nvSpPr>
        <p:spPr>
          <a:xfrm>
            <a:off x="346223" y="1041825"/>
            <a:ext cx="811642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00B050"/>
                </a:solidFill>
                <a:cs typeface="Arial" panose="020B0604020202020204" pitchFamily="34" charset="0"/>
              </a:rPr>
              <a:t>ООО «</a:t>
            </a:r>
            <a:r>
              <a:rPr lang="ru-RU" sz="1600" b="1" dirty="0" err="1" smtClean="0">
                <a:solidFill>
                  <a:srgbClr val="00B050"/>
                </a:solidFill>
                <a:cs typeface="Arial" panose="020B0604020202020204" pitchFamily="34" charset="0"/>
              </a:rPr>
              <a:t>Академлаб</a:t>
            </a:r>
            <a:r>
              <a:rPr lang="ru-RU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»</a:t>
            </a:r>
            <a:r>
              <a:rPr lang="en-US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      </a:t>
            </a:r>
            <a:r>
              <a:rPr lang="ru-RU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B050"/>
                </a:solidFill>
                <a:cs typeface="Arial" panose="020B0604020202020204" pitchFamily="34" charset="0"/>
              </a:rPr>
              <a:t>www.academlab.ru</a:t>
            </a:r>
            <a:endParaRPr lang="ru-RU" sz="1600" b="1" dirty="0" smtClean="0">
              <a:solidFill>
                <a:srgbClr val="00B050"/>
              </a:solidFill>
              <a:cs typeface="Arial" panose="020B0604020202020204" pitchFamily="34" charset="0"/>
            </a:endParaRPr>
          </a:p>
          <a:p>
            <a:r>
              <a:rPr lang="ru-RU" sz="1200" b="1" dirty="0" smtClean="0">
                <a:solidFill>
                  <a:srgbClr val="222222"/>
                </a:solidFill>
                <a:cs typeface="Arial" panose="020B0604020202020204" pitchFamily="34" charset="0"/>
              </a:rPr>
              <a:t>Независимая </a:t>
            </a:r>
            <a:r>
              <a:rPr lang="ru-RU" sz="1200" b="1" dirty="0">
                <a:solidFill>
                  <a:srgbClr val="222222"/>
                </a:solidFill>
                <a:cs typeface="Arial" panose="020B0604020202020204" pitchFamily="34" charset="0"/>
              </a:rPr>
              <a:t>лаборатория Академлаб —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это наиболее</a:t>
            </a:r>
            <a:r>
              <a:rPr lang="ru-RU" sz="1200" dirty="0">
                <a:cs typeface="Arial" panose="020B0604020202020204" pitchFamily="34" charset="0"/>
              </a:rPr>
              <a:t> эффективный путь решения аналитических и исследовательских задач, обеспечивающий неизменно высокую </a:t>
            </a:r>
            <a:r>
              <a:rPr lang="ru-RU" sz="1200" b="1" dirty="0">
                <a:cs typeface="Arial" panose="020B0604020202020204" pitchFamily="34" charset="0"/>
              </a:rPr>
              <a:t>точность, достоверность, оперативность</a:t>
            </a:r>
            <a:r>
              <a:rPr lang="ru-RU" sz="1200" dirty="0">
                <a:cs typeface="Arial" panose="020B0604020202020204" pitchFamily="34" charset="0"/>
              </a:rPr>
              <a:t> и </a:t>
            </a:r>
            <a:r>
              <a:rPr lang="ru-RU" sz="1200" b="1" dirty="0">
                <a:cs typeface="Arial" panose="020B0604020202020204" pitchFamily="34" charset="0"/>
              </a:rPr>
              <a:t>качество</a:t>
            </a:r>
            <a:r>
              <a:rPr lang="ru-RU" sz="1200" dirty="0">
                <a:cs typeface="Arial" panose="020B0604020202020204" pitchFamily="34" charset="0"/>
              </a:rPr>
              <a:t> результатов</a:t>
            </a:r>
            <a:r>
              <a:rPr lang="ru-RU" sz="1200" dirty="0" smtClean="0">
                <a:cs typeface="Arial" panose="020B0604020202020204" pitchFamily="34" charset="0"/>
              </a:rPr>
              <a:t>.</a:t>
            </a:r>
            <a:endParaRPr lang="ru-RU" sz="1200" dirty="0">
              <a:solidFill>
                <a:srgbClr val="222222"/>
              </a:solidFill>
              <a:cs typeface="Arial" panose="020B0604020202020204" pitchFamily="34" charset="0"/>
            </a:endParaRPr>
          </a:p>
          <a:p>
            <a:r>
              <a:rPr lang="ru-RU" sz="1200" b="1" dirty="0">
                <a:solidFill>
                  <a:srgbClr val="222222"/>
                </a:solidFill>
                <a:cs typeface="Arial" panose="020B0604020202020204" pitchFamily="34" charset="0"/>
              </a:rPr>
              <a:t>Лаборатория предоставляет широкий спектр услуг по исследованиям и испытаниям: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Химический анализ и идентификация объектов неизвестного состава, а также создание в лабораторных условиях аналогово по химическому составу и свойствам;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Экологические исследования – анализ любых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объектов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окружающей среды;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Качественный и количественный химический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анализ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объектов различной природы и </a:t>
            </a: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происхождения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Валидация технологических процессов и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квалификация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оборудования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фармацевтического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производства и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производства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изделий медицинского </a:t>
            </a: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назначения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Испытания чистых помещений и </a:t>
            </a:r>
            <a:endParaRPr lang="ru-RU" sz="1200" dirty="0" smtClean="0">
              <a:solidFill>
                <a:srgbClr val="222222"/>
              </a:solidFill>
              <a:cs typeface="Arial" panose="020B0604020202020204" pitchFamily="34" charset="0"/>
            </a:endParaRP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связанных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с ними контролируемых сред;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Разработка и валидация аналитических </a:t>
            </a: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методик.</a:t>
            </a:r>
          </a:p>
          <a:p>
            <a:r>
              <a:rPr lang="ru-RU" sz="1200" b="1" dirty="0" smtClean="0">
                <a:solidFill>
                  <a:srgbClr val="222222"/>
                </a:solidFill>
                <a:cs typeface="Arial" panose="020B0604020202020204" pitchFamily="34" charset="0"/>
              </a:rPr>
              <a:t>Методы </a:t>
            </a:r>
            <a:r>
              <a:rPr lang="ru-RU" sz="1200" b="1" dirty="0">
                <a:solidFill>
                  <a:srgbClr val="222222"/>
                </a:solidFill>
                <a:cs typeface="Arial" panose="020B0604020202020204" pitchFamily="34" charset="0"/>
              </a:rPr>
              <a:t>исследований: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Газожидкостная и высокоэффективная </a:t>
            </a: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жидкостная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smtClean="0">
                <a:solidFill>
                  <a:srgbClr val="222222"/>
                </a:solidFill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хроматография;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ИК-Фурье спектрометрия;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Фотометрические исследования;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 err="1">
                <a:solidFill>
                  <a:srgbClr val="222222"/>
                </a:solidFill>
                <a:cs typeface="Arial" panose="020B0604020202020204" pitchFamily="34" charset="0"/>
              </a:rPr>
              <a:t>Флуориметрические</a:t>
            </a: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 методы анализа;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Оптико-эмиссионная спектрометрия с индуктивно связанной плазмой;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Гравиметрические методы анализа;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Оптические методы.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Термометрия;</a:t>
            </a:r>
          </a:p>
          <a:p>
            <a:pPr marL="171450" indent="-171450">
              <a:buClr>
                <a:srgbClr val="00B050"/>
              </a:buClr>
              <a:buFont typeface="Arial" pitchFamily="34" charset="0"/>
              <a:buChar char="•"/>
            </a:pPr>
            <a:r>
              <a:rPr lang="ru-RU" sz="1200" dirty="0">
                <a:solidFill>
                  <a:srgbClr val="222222"/>
                </a:solidFill>
                <a:cs typeface="Arial" panose="020B0604020202020204" pitchFamily="34" charset="0"/>
              </a:rPr>
              <a:t>и много другое.</a:t>
            </a:r>
          </a:p>
          <a:p>
            <a:endParaRPr lang="ru-RU" sz="1200" dirty="0">
              <a:solidFill>
                <a:srgbClr val="222222"/>
              </a:solidFill>
              <a:latin typeface="Open Sans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1771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644" y="2132856"/>
            <a:ext cx="4520611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1717775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2092" y="1027442"/>
            <a:ext cx="6334164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FAE30"/>
                </a:solidFill>
              </a:rPr>
              <a:t>ООО </a:t>
            </a:r>
            <a:r>
              <a:rPr lang="ru-RU" b="1" dirty="0">
                <a:solidFill>
                  <a:srgbClr val="4FAE30"/>
                </a:solidFill>
              </a:rPr>
              <a:t>«Все виды </a:t>
            </a:r>
            <a:r>
              <a:rPr lang="ru-RU" b="1" dirty="0" smtClean="0">
                <a:solidFill>
                  <a:srgbClr val="4FAE30"/>
                </a:solidFill>
              </a:rPr>
              <a:t>сварки»</a:t>
            </a:r>
            <a:r>
              <a:rPr lang="en-US" b="1" dirty="0" smtClean="0">
                <a:solidFill>
                  <a:srgbClr val="4FAE30"/>
                </a:solidFill>
              </a:rPr>
              <a:t>       www.awt54.ru</a:t>
            </a:r>
            <a:endParaRPr lang="ru-RU" sz="800" b="1" dirty="0">
              <a:solidFill>
                <a:srgbClr val="4FAE30"/>
              </a:solidFill>
            </a:endParaRPr>
          </a:p>
          <a:p>
            <a:r>
              <a:rPr lang="ru-RU" sz="1200" b="1" dirty="0">
                <a:solidFill>
                  <a:srgbClr val="4FAE30"/>
                </a:solidFill>
              </a:rPr>
              <a:t>Технологические </a:t>
            </a:r>
            <a:r>
              <a:rPr lang="ru-RU" sz="1200" b="1" dirty="0" smtClean="0">
                <a:solidFill>
                  <a:srgbClr val="4FAE30"/>
                </a:solidFill>
              </a:rPr>
              <a:t>возможности:</a:t>
            </a:r>
          </a:p>
          <a:p>
            <a:r>
              <a:rPr lang="ru-RU" sz="1200" b="1" dirty="0" smtClean="0"/>
              <a:t> 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Изготовление </a:t>
            </a:r>
            <a:r>
              <a:rPr lang="ru-RU" sz="1400" dirty="0"/>
              <a:t>емкостей и </a:t>
            </a:r>
            <a:r>
              <a:rPr lang="ru-RU" sz="1400" dirty="0" smtClean="0"/>
              <a:t>емкостного </a:t>
            </a:r>
            <a:r>
              <a:rPr lang="ru-RU" sz="1400" dirty="0"/>
              <a:t>оборудования для пищевой, фармацевтической, </a:t>
            </a:r>
            <a:r>
              <a:rPr lang="ru-RU" sz="1400" dirty="0" smtClean="0"/>
              <a:t>химической </a:t>
            </a:r>
            <a:r>
              <a:rPr lang="ru-RU" sz="1400" dirty="0"/>
              <a:t>и нефтехимической </a:t>
            </a:r>
            <a:r>
              <a:rPr lang="ru-RU" sz="1400" dirty="0" smtClean="0"/>
              <a:t>промышленности </a:t>
            </a:r>
            <a:endParaRPr lang="en-US" sz="1400" dirty="0" smtClean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Изготовление </a:t>
            </a:r>
            <a:r>
              <a:rPr lang="ru-RU" sz="1400" dirty="0"/>
              <a:t>нестандартных изделий и оборудования  из </a:t>
            </a:r>
            <a:r>
              <a:rPr lang="ru-RU" sz="1400" dirty="0" smtClean="0"/>
              <a:t>нержавеющей </a:t>
            </a:r>
            <a:r>
              <a:rPr lang="ru-RU" sz="1400" dirty="0"/>
              <a:t>стали и цветных </a:t>
            </a:r>
            <a:r>
              <a:rPr lang="ru-RU" sz="1400" dirty="0" smtClean="0"/>
              <a:t>металлов 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Изготовление емкостей </a:t>
            </a:r>
            <a:r>
              <a:rPr lang="ru-RU" sz="1400" dirty="0"/>
              <a:t>для хранения и переработки ГСМ и сжиженных </a:t>
            </a:r>
            <a:r>
              <a:rPr lang="ru-RU" sz="1400" dirty="0" smtClean="0"/>
              <a:t>газов </a:t>
            </a:r>
            <a:endParaRPr lang="en-US" sz="1400" dirty="0" smtClean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Вальцовка </a:t>
            </a:r>
            <a:r>
              <a:rPr lang="ru-RU" sz="1400" dirty="0"/>
              <a:t>листового металла, гибка металлического профиля </a:t>
            </a:r>
            <a:r>
              <a:rPr lang="ru-RU" sz="1400" dirty="0" smtClean="0"/>
              <a:t>и </a:t>
            </a:r>
            <a:r>
              <a:rPr lang="ru-RU" sz="1400" dirty="0"/>
              <a:t>профильных труб, гибка круглой трубы на </a:t>
            </a:r>
            <a:r>
              <a:rPr lang="ru-RU" sz="1400" dirty="0" err="1"/>
              <a:t>дорновом</a:t>
            </a:r>
            <a:r>
              <a:rPr lang="ru-RU" sz="1400" dirty="0"/>
              <a:t> </a:t>
            </a:r>
            <a:r>
              <a:rPr lang="ru-RU" sz="1400" dirty="0" err="1" smtClean="0"/>
              <a:t>трубогибе</a:t>
            </a:r>
            <a:endParaRPr lang="ru-RU" sz="1400" dirty="0" smtClean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Сварка </a:t>
            </a:r>
            <a:r>
              <a:rPr lang="ru-RU" sz="1400" b="1" dirty="0"/>
              <a:t>металлов</a:t>
            </a:r>
            <a:r>
              <a:rPr lang="ru-RU" sz="1400" dirty="0"/>
              <a:t>: Полуавтоматическая, аргонно-дуговая, лазерная, </a:t>
            </a:r>
            <a:endParaRPr lang="en-US" sz="1400" dirty="0" smtClean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dirty="0" smtClean="0"/>
              <a:t>конденсаторная</a:t>
            </a:r>
            <a:r>
              <a:rPr lang="ru-RU" sz="1400" dirty="0"/>
              <a:t>, контактная</a:t>
            </a:r>
            <a:r>
              <a:rPr lang="ru-RU" sz="1400" dirty="0" smtClean="0"/>
              <a:t>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Вальцовка</a:t>
            </a:r>
            <a:r>
              <a:rPr lang="ru-RU" sz="1400" dirty="0" smtClean="0"/>
              <a:t> </a:t>
            </a:r>
            <a:r>
              <a:rPr lang="ru-RU" sz="1400" dirty="0"/>
              <a:t>листового металла толщиной до 16 мм.</a:t>
            </a:r>
          </a:p>
          <a:p>
            <a:endParaRPr lang="ru-RU" sz="1200" dirty="0"/>
          </a:p>
          <a:p>
            <a:endParaRPr lang="ru-RU" sz="1200" dirty="0"/>
          </a:p>
          <a:p>
            <a:endParaRPr lang="ru-RU" sz="1200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93140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88054" y="1093140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126" y="4051219"/>
            <a:ext cx="2877401" cy="215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10" b="2780"/>
          <a:stretch/>
        </p:blipFill>
        <p:spPr>
          <a:xfrm>
            <a:off x="288054" y="4051219"/>
            <a:ext cx="2423699" cy="2158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" b="11829"/>
          <a:stretch/>
        </p:blipFill>
        <p:spPr>
          <a:xfrm>
            <a:off x="6876256" y="1027442"/>
            <a:ext cx="2090737" cy="29039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548" y="4077072"/>
            <a:ext cx="2855445" cy="2141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41806475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92525" y="1116337"/>
            <a:ext cx="8424935" cy="530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dirty="0" smtClean="0">
                <a:solidFill>
                  <a:srgbClr val="4FAE30"/>
                </a:solidFill>
              </a:rPr>
              <a:t> ООО «ТЕРМОМЕТ-М» </a:t>
            </a:r>
            <a:r>
              <a:rPr lang="en-US" sz="1200" b="1" dirty="0" smtClean="0">
                <a:solidFill>
                  <a:srgbClr val="4FAE30"/>
                </a:solidFill>
              </a:rPr>
              <a:t>                www.termomet-m.com</a:t>
            </a:r>
          </a:p>
          <a:p>
            <a:endParaRPr lang="en-US" sz="1200" b="1" dirty="0" smtClean="0">
              <a:solidFill>
                <a:schemeClr val="bg1"/>
              </a:solidFill>
            </a:endParaRPr>
          </a:p>
          <a:p>
            <a:pPr algn="just"/>
            <a:r>
              <a:rPr lang="ru-RU" sz="1200" dirty="0" smtClean="0"/>
              <a:t>Центр компетенций по объемному и поверхностному </a:t>
            </a:r>
            <a:endParaRPr lang="en-US" sz="1200" dirty="0" smtClean="0"/>
          </a:p>
          <a:p>
            <a:pPr algn="just"/>
            <a:r>
              <a:rPr lang="ru-RU" sz="1200" dirty="0" smtClean="0"/>
              <a:t>упрочнению сталей с использованием  вакуумной </a:t>
            </a:r>
            <a:endParaRPr lang="en-US" sz="1200" dirty="0" smtClean="0"/>
          </a:p>
          <a:p>
            <a:pPr algn="just"/>
            <a:r>
              <a:rPr lang="ru-RU" sz="1200" dirty="0" smtClean="0"/>
              <a:t>термической и химико-термической обработки. </a:t>
            </a:r>
          </a:p>
          <a:p>
            <a:pPr algn="just"/>
            <a:r>
              <a:rPr lang="ru-RU" sz="1200" dirty="0" smtClean="0"/>
              <a:t>Центр позволяет решать актуальные задачи </a:t>
            </a:r>
            <a:endParaRPr lang="en-US" sz="1200" dirty="0" smtClean="0"/>
          </a:p>
          <a:p>
            <a:pPr algn="just"/>
            <a:r>
              <a:rPr lang="ru-RU" sz="1200" dirty="0" smtClean="0"/>
              <a:t>современного производства: </a:t>
            </a:r>
            <a:r>
              <a:rPr lang="ru-RU" sz="1200" dirty="0" err="1" smtClean="0"/>
              <a:t>импортозамещения</a:t>
            </a:r>
            <a:r>
              <a:rPr lang="ru-RU" sz="1200" dirty="0" smtClean="0"/>
              <a:t>, </a:t>
            </a:r>
            <a:endParaRPr lang="en-US" sz="1200" dirty="0" smtClean="0"/>
          </a:p>
          <a:p>
            <a:pPr algn="just"/>
            <a:r>
              <a:rPr lang="ru-RU" sz="1200" dirty="0" smtClean="0"/>
              <a:t>конкурентоспособности, рентабельности, качества </a:t>
            </a:r>
            <a:endParaRPr lang="en-US" sz="1200" dirty="0" smtClean="0"/>
          </a:p>
          <a:p>
            <a:pPr algn="just"/>
            <a:r>
              <a:rPr lang="ru-RU" sz="1200" dirty="0" smtClean="0"/>
              <a:t>выпускаемой продукции.</a:t>
            </a:r>
            <a:endParaRPr lang="en-US" sz="1200" dirty="0" smtClean="0"/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</a:t>
            </a:r>
            <a:r>
              <a:rPr lang="ru-RU" sz="1200" b="1" dirty="0">
                <a:solidFill>
                  <a:srgbClr val="4FAE30"/>
                </a:solidFill>
              </a:rPr>
              <a:t>: </a:t>
            </a:r>
            <a:r>
              <a:rPr lang="ru-RU" sz="1200" dirty="0"/>
              <a:t>вакуумные печи В-53, В-63 (</a:t>
            </a:r>
            <a:r>
              <a:rPr lang="en-US" sz="1200" dirty="0"/>
              <a:t>B.M.I.</a:t>
            </a:r>
            <a:r>
              <a:rPr lang="ru-RU" sz="1200" dirty="0"/>
              <a:t>,Франция</a:t>
            </a:r>
            <a:r>
              <a:rPr lang="ru-RU" sz="1200" dirty="0" smtClean="0"/>
              <a:t>)</a:t>
            </a:r>
            <a:endParaRPr lang="en-US" sz="1200" dirty="0" smtClean="0"/>
          </a:p>
          <a:p>
            <a:pPr algn="just"/>
            <a:endParaRPr lang="ru-RU" sz="1200" dirty="0"/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Услуги</a:t>
            </a:r>
            <a:r>
              <a:rPr lang="ru-RU" sz="1200" b="1" dirty="0" smtClean="0">
                <a:solidFill>
                  <a:srgbClr val="4FAE30"/>
                </a:solidFill>
              </a:rPr>
              <a:t>: 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 smtClean="0"/>
              <a:t>Т</a:t>
            </a:r>
            <a:r>
              <a:rPr lang="ru-RU" sz="1200" dirty="0" smtClean="0"/>
              <a:t>ермообработка  (закалка</a:t>
            </a:r>
            <a:r>
              <a:rPr lang="ru-RU" sz="1200" dirty="0"/>
              <a:t>, отпуск, отжиг, старение, </a:t>
            </a:r>
            <a:endParaRPr lang="en-US" sz="1200" dirty="0" smtClean="0"/>
          </a:p>
          <a:p>
            <a:pPr algn="just"/>
            <a:r>
              <a:rPr lang="ru-RU" sz="1200" dirty="0" smtClean="0"/>
              <a:t>нормализация</a:t>
            </a:r>
            <a:r>
              <a:rPr lang="ru-RU" sz="1200" dirty="0"/>
              <a:t>) сталей: </a:t>
            </a:r>
            <a:r>
              <a:rPr lang="ru-RU" sz="1200" dirty="0" smtClean="0"/>
              <a:t> </a:t>
            </a:r>
            <a:r>
              <a:rPr lang="ru-RU" sz="1100" dirty="0" smtClean="0"/>
              <a:t>40Х</a:t>
            </a:r>
            <a:r>
              <a:rPr lang="ru-RU" sz="1100" dirty="0"/>
              <a:t>, 40Х13, 38ХМЮА, 5ХНМ, Р6М5, Р18</a:t>
            </a:r>
            <a:r>
              <a:rPr lang="ru-RU" sz="1100" dirty="0" smtClean="0"/>
              <a:t>,</a:t>
            </a:r>
          </a:p>
          <a:p>
            <a:pPr algn="just"/>
            <a:r>
              <a:rPr lang="ru-RU" sz="1100" dirty="0" smtClean="0"/>
              <a:t> </a:t>
            </a:r>
            <a:r>
              <a:rPr lang="ru-RU" sz="1100" dirty="0"/>
              <a:t>4Х5МФС, Х12, Х12М, </a:t>
            </a:r>
            <a:r>
              <a:rPr lang="ru-RU" sz="1100" dirty="0" smtClean="0"/>
              <a:t>Х12МФ</a:t>
            </a:r>
            <a:r>
              <a:rPr lang="ru-RU" sz="1100" dirty="0"/>
              <a:t>, 30ХГСА, ХВГ, 18ХГТ, и </a:t>
            </a:r>
            <a:r>
              <a:rPr lang="ru-RU" sz="1100" dirty="0" smtClean="0"/>
              <a:t>др.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Прикладные НИР (поисковые работы) по повышению:</a:t>
            </a:r>
            <a:endParaRPr lang="en-US" sz="1200" dirty="0" smtClean="0"/>
          </a:p>
          <a:p>
            <a:pPr marL="171450" indent="-171450">
              <a:buFontTx/>
              <a:buChar char="-"/>
            </a:pPr>
            <a:r>
              <a:rPr lang="ru-RU" sz="1200" dirty="0" smtClean="0"/>
              <a:t>стойкости </a:t>
            </a:r>
            <a:r>
              <a:rPr lang="ru-RU" sz="1200" dirty="0"/>
              <a:t>инструмента (пуансоны, резцы, ножи), </a:t>
            </a:r>
            <a:endParaRPr lang="en-US" sz="1200" dirty="0" smtClean="0"/>
          </a:p>
          <a:p>
            <a:pPr marL="171450" indent="-171450">
              <a:buFontTx/>
              <a:buChar char="-"/>
            </a:pPr>
            <a:r>
              <a:rPr lang="ru-RU" sz="1200" dirty="0" smtClean="0"/>
              <a:t>износостойкости </a:t>
            </a:r>
            <a:r>
              <a:rPr lang="ru-RU" sz="1200" dirty="0"/>
              <a:t>деталей (валы, матрицы, пуансоны), </a:t>
            </a:r>
            <a:endParaRPr lang="en-US" sz="1200" dirty="0" smtClean="0"/>
          </a:p>
          <a:p>
            <a:pPr marL="171450" indent="-171450">
              <a:buFontTx/>
              <a:buChar char="-"/>
            </a:pPr>
            <a:r>
              <a:rPr lang="ru-RU" sz="1200" dirty="0" smtClean="0"/>
              <a:t>по </a:t>
            </a:r>
            <a:r>
              <a:rPr lang="ru-RU" sz="1200" dirty="0"/>
              <a:t>получению индивидуальных физико-механических </a:t>
            </a:r>
            <a:endParaRPr lang="en-US" sz="1200" dirty="0" smtClean="0"/>
          </a:p>
          <a:p>
            <a:r>
              <a:rPr lang="ru-RU" sz="1200" dirty="0" smtClean="0"/>
              <a:t>     свойств </a:t>
            </a:r>
            <a:r>
              <a:rPr lang="ru-RU" sz="1200" dirty="0"/>
              <a:t>деталей.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Отработка </a:t>
            </a:r>
            <a:r>
              <a:rPr lang="ru-RU" sz="1200" dirty="0"/>
              <a:t>режимов термической </a:t>
            </a:r>
            <a:r>
              <a:rPr lang="ru-RU" sz="1200" dirty="0" smtClean="0"/>
              <a:t>обработки  </a:t>
            </a:r>
            <a:r>
              <a:rPr lang="ru-RU" sz="1200" dirty="0"/>
              <a:t>для </a:t>
            </a:r>
            <a:endParaRPr lang="en-US" sz="1200" dirty="0" smtClean="0"/>
          </a:p>
          <a:p>
            <a:r>
              <a:rPr lang="ru-RU" sz="1200" dirty="0" smtClean="0"/>
              <a:t>последующего </a:t>
            </a:r>
            <a:r>
              <a:rPr lang="ru-RU" sz="1200" dirty="0"/>
              <a:t>их применения на оборудовании </a:t>
            </a:r>
            <a:r>
              <a:rPr lang="ru-RU" sz="1200" dirty="0" smtClean="0"/>
              <a:t>заказчика</a:t>
            </a:r>
            <a:endParaRPr lang="ru-RU" sz="1200" b="1" dirty="0"/>
          </a:p>
          <a:p>
            <a:endParaRPr lang="ru-RU" sz="1200" b="1" dirty="0" smtClean="0"/>
          </a:p>
          <a:p>
            <a:r>
              <a:rPr lang="en-US" sz="1200" dirty="0" smtClean="0"/>
              <a:t>           </a:t>
            </a:r>
            <a:r>
              <a:rPr lang="ru-RU" sz="1200" dirty="0" smtClean="0"/>
              <a:t>      </a:t>
            </a:r>
            <a:r>
              <a:rPr lang="ru-RU" sz="1400" b="1" dirty="0" smtClean="0">
                <a:solidFill>
                  <a:schemeClr val="accent2"/>
                </a:solidFill>
              </a:rPr>
              <a:t>МЫ НАЙДЕМ ПРИЧИНУ ПРОБЛЕМЫ</a:t>
            </a:r>
          </a:p>
          <a:p>
            <a:r>
              <a:rPr lang="ru-RU" sz="1400" b="1" dirty="0" smtClean="0">
                <a:solidFill>
                  <a:schemeClr val="accent2"/>
                </a:solidFill>
              </a:rPr>
              <a:t>И ПРЕДЛОЖИМ ДОСТУПНОЕ ЭКСПЕРТНОЕ РЕШЕНИЕ</a:t>
            </a:r>
          </a:p>
          <a:p>
            <a:endParaRPr lang="ru-RU" sz="1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024572"/>
            <a:ext cx="8568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7705" y="1143117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t="8589"/>
          <a:stretch/>
        </p:blipFill>
        <p:spPr>
          <a:xfrm>
            <a:off x="4932039" y="4031053"/>
            <a:ext cx="3672409" cy="2239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1034343"/>
            <a:ext cx="2043456" cy="3063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1024573"/>
            <a:ext cx="2088231" cy="3073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22141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05016" y="981219"/>
            <a:ext cx="8487463" cy="38010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«</a:t>
            </a:r>
            <a:r>
              <a:rPr lang="ru-RU" sz="1600" b="1" dirty="0" err="1" smtClean="0">
                <a:solidFill>
                  <a:srgbClr val="4FAE30"/>
                </a:solidFill>
              </a:rPr>
              <a:t>Академ</a:t>
            </a:r>
            <a:r>
              <a:rPr lang="en-US" sz="1600" b="1" dirty="0" smtClean="0">
                <a:solidFill>
                  <a:srgbClr val="4FAE30"/>
                </a:solidFill>
              </a:rPr>
              <a:t> </a:t>
            </a:r>
            <a:r>
              <a:rPr lang="ru-RU" sz="1600" b="1" dirty="0" err="1" smtClean="0">
                <a:solidFill>
                  <a:srgbClr val="4FAE30"/>
                </a:solidFill>
              </a:rPr>
              <a:t>упак</a:t>
            </a:r>
            <a:r>
              <a:rPr lang="ru-RU" sz="1600" b="1" dirty="0" smtClean="0">
                <a:solidFill>
                  <a:srgbClr val="4FAE30"/>
                </a:solidFill>
              </a:rPr>
              <a:t>»</a:t>
            </a:r>
            <a:r>
              <a:rPr lang="ru-RU" sz="1600" dirty="0" smtClean="0"/>
              <a:t>  </a:t>
            </a:r>
            <a:r>
              <a:rPr lang="en-US" sz="1600" b="1" dirty="0" smtClean="0">
                <a:solidFill>
                  <a:srgbClr val="4FAE30"/>
                </a:solidFill>
              </a:rPr>
              <a:t>www.academupack.ru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endParaRPr lang="ru-RU" sz="1200" b="1" dirty="0">
              <a:solidFill>
                <a:srgbClr val="4FAE30"/>
              </a:solidFill>
            </a:endParaRPr>
          </a:p>
          <a:p>
            <a:r>
              <a:rPr lang="ru-RU" sz="1500" dirty="0" smtClean="0"/>
              <a:t>Специализация - разработка </a:t>
            </a:r>
            <a:r>
              <a:rPr lang="ru-RU" sz="1500" dirty="0"/>
              <a:t>и </a:t>
            </a:r>
            <a:r>
              <a:rPr lang="ru-RU" sz="1500" dirty="0" smtClean="0"/>
              <a:t>изготовление нестандартной упаковки </a:t>
            </a:r>
            <a:r>
              <a:rPr lang="ru-RU" sz="1500" dirty="0"/>
              <a:t>небольшими тиражами </a:t>
            </a:r>
            <a:r>
              <a:rPr lang="ru-RU" sz="1500" dirty="0" smtClean="0"/>
              <a:t>           (</a:t>
            </a:r>
            <a:r>
              <a:rPr lang="ru-RU" sz="1500" dirty="0"/>
              <a:t>от одной штуки до нескольких </a:t>
            </a:r>
            <a:r>
              <a:rPr lang="ru-RU" sz="1500" dirty="0" smtClean="0"/>
              <a:t>сотен </a:t>
            </a:r>
            <a:r>
              <a:rPr lang="ru-RU" sz="1500" dirty="0"/>
              <a:t>штук). </a:t>
            </a:r>
            <a:r>
              <a:rPr lang="ru-RU" sz="1500" dirty="0" smtClean="0"/>
              <a:t>Компания обладает </a:t>
            </a:r>
            <a:r>
              <a:rPr lang="ru-RU" sz="1500" dirty="0"/>
              <a:t>уникальными возможностями резки различных </a:t>
            </a:r>
            <a:r>
              <a:rPr lang="ru-RU" sz="1500" dirty="0" smtClean="0"/>
              <a:t>материалов </a:t>
            </a:r>
            <a:r>
              <a:rPr lang="ru-RU" sz="1500" dirty="0"/>
              <a:t>и производства внутренней упаковки для защиты и </a:t>
            </a:r>
            <a:r>
              <a:rPr lang="ru-RU" sz="1500" dirty="0" smtClean="0"/>
              <a:t>фиксации </a:t>
            </a:r>
            <a:r>
              <a:rPr lang="ru-RU" sz="1500" dirty="0"/>
              <a:t>товара</a:t>
            </a:r>
            <a:r>
              <a:rPr lang="ru-RU" sz="1500" dirty="0" smtClean="0"/>
              <a:t>.</a:t>
            </a:r>
          </a:p>
          <a:p>
            <a:endParaRPr lang="ru-RU" sz="1500" dirty="0"/>
          </a:p>
          <a:p>
            <a:r>
              <a:rPr lang="ru-RU" sz="1500" b="1" dirty="0">
                <a:solidFill>
                  <a:srgbClr val="4FAE30"/>
                </a:solidFill>
              </a:rPr>
              <a:t>Виды услуг:</a:t>
            </a:r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Разработка конструкции и дизайна </a:t>
            </a:r>
            <a:r>
              <a:rPr lang="ru-RU" sz="1500" dirty="0" smtClean="0"/>
              <a:t>упаковки</a:t>
            </a:r>
            <a:endParaRPr lang="en-US" sz="1500" dirty="0" smtClean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 smtClean="0"/>
              <a:t>Упаковка </a:t>
            </a:r>
            <a:r>
              <a:rPr lang="ru-RU" sz="1500" dirty="0"/>
              <a:t>в </a:t>
            </a:r>
            <a:r>
              <a:rPr lang="ru-RU" sz="1500" dirty="0" err="1"/>
              <a:t>быстрозатвердевающую</a:t>
            </a:r>
            <a:r>
              <a:rPr lang="ru-RU" sz="1500" dirty="0"/>
              <a:t> </a:t>
            </a:r>
            <a:r>
              <a:rPr lang="ru-RU" sz="1500" dirty="0" smtClean="0"/>
              <a:t>пену </a:t>
            </a:r>
            <a:r>
              <a:rPr lang="ru-RU" sz="1500" dirty="0"/>
              <a:t>(система </a:t>
            </a:r>
            <a:r>
              <a:rPr lang="ru-RU" sz="1500" dirty="0" err="1"/>
              <a:t>SpeedyPacker</a:t>
            </a:r>
            <a:r>
              <a:rPr lang="ru-RU" sz="1500" dirty="0"/>
              <a:t> </a:t>
            </a:r>
            <a:r>
              <a:rPr lang="ru-RU" sz="1500" dirty="0" err="1"/>
              <a:t>Insight</a:t>
            </a:r>
            <a:r>
              <a:rPr lang="ru-RU" sz="1500" dirty="0"/>
              <a:t> </a:t>
            </a:r>
            <a:r>
              <a:rPr lang="ru-RU" sz="1500" dirty="0" smtClean="0"/>
              <a:t>)</a:t>
            </a:r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 smtClean="0"/>
              <a:t>Воздушные </a:t>
            </a:r>
            <a:r>
              <a:rPr lang="ru-RU" sz="1500" dirty="0"/>
              <a:t>подушки </a:t>
            </a:r>
            <a:r>
              <a:rPr lang="ru-RU" sz="1500" dirty="0" smtClean="0"/>
              <a:t>из </a:t>
            </a:r>
            <a:r>
              <a:rPr lang="ru-RU" sz="1500" dirty="0"/>
              <a:t>полимерных материалов (</a:t>
            </a:r>
            <a:r>
              <a:rPr lang="ru-RU" sz="1500" dirty="0" err="1"/>
              <a:t>Fill-Air</a:t>
            </a:r>
            <a:r>
              <a:rPr lang="ru-RU" sz="1500" dirty="0"/>
              <a:t> </a:t>
            </a:r>
            <a:r>
              <a:rPr lang="ru-RU" sz="1500" dirty="0" err="1"/>
              <a:t>Cyclone</a:t>
            </a:r>
            <a:r>
              <a:rPr lang="ru-RU" sz="1500" dirty="0" smtClean="0"/>
              <a:t>)</a:t>
            </a:r>
            <a:endParaRPr lang="ru-RU" sz="1500" dirty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Производство и сборка </a:t>
            </a:r>
            <a:r>
              <a:rPr lang="ru-RU" sz="1500" dirty="0" smtClean="0"/>
              <a:t>прототипа</a:t>
            </a:r>
            <a:endParaRPr lang="ru-RU" sz="1500" dirty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Изготовление POS-материалов, шаблонов, ростовых фигур</a:t>
            </a:r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Мебель из картона. Дизайнерские </a:t>
            </a:r>
            <a:r>
              <a:rPr lang="ru-RU" sz="1500" dirty="0" smtClean="0"/>
              <a:t>решения</a:t>
            </a:r>
            <a:endParaRPr lang="ru-RU" sz="1500" dirty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 err="1"/>
              <a:t>Плоттерная</a:t>
            </a:r>
            <a:r>
              <a:rPr lang="ru-RU" sz="1500" dirty="0"/>
              <a:t> резка материалов с высокой </a:t>
            </a:r>
            <a:r>
              <a:rPr lang="ru-RU" sz="1500" dirty="0" smtClean="0"/>
              <a:t>точностью</a:t>
            </a:r>
            <a:endParaRPr lang="ru-RU" sz="1500" dirty="0"/>
          </a:p>
          <a:p>
            <a:pPr marL="285750" lvl="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500" dirty="0"/>
              <a:t>Лазерная гравировка и маркировка</a:t>
            </a:r>
          </a:p>
          <a:p>
            <a:pPr>
              <a:buClr>
                <a:srgbClr val="4FAE30"/>
              </a:buClr>
            </a:pPr>
            <a:r>
              <a:rPr lang="ru-RU" sz="1400" dirty="0"/>
              <a:t> </a:t>
            </a:r>
          </a:p>
        </p:txBody>
      </p:sp>
      <p:sp>
        <p:nvSpPr>
          <p:cNvPr id="7" name="Овал 6"/>
          <p:cNvSpPr/>
          <p:nvPr/>
        </p:nvSpPr>
        <p:spPr>
          <a:xfrm>
            <a:off x="116813" y="106907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4829646"/>
            <a:ext cx="1845495" cy="1494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883883"/>
            <a:ext cx="2227754" cy="1440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6982" y="4856703"/>
            <a:ext cx="1914514" cy="14677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42" y="4872350"/>
            <a:ext cx="2197718" cy="1463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1670581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8318" y="1024572"/>
            <a:ext cx="8304161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«Трансформаторы и </a:t>
            </a:r>
            <a:r>
              <a:rPr lang="ru-RU" sz="1600" b="1" dirty="0" smtClean="0">
                <a:solidFill>
                  <a:srgbClr val="4FAE30"/>
                </a:solidFill>
              </a:rPr>
              <a:t>Монтаж»</a:t>
            </a:r>
            <a:r>
              <a:rPr lang="en-US" sz="1600" b="1" dirty="0" smtClean="0">
                <a:solidFill>
                  <a:srgbClr val="4FAE30"/>
                </a:solidFill>
              </a:rPr>
              <a:t>        www.tmnsk.ru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Технологические </a:t>
            </a:r>
            <a:r>
              <a:rPr lang="ru-RU" sz="1200" b="1" dirty="0" smtClean="0">
                <a:solidFill>
                  <a:srgbClr val="4FAE30"/>
                </a:solidFill>
              </a:rPr>
              <a:t>возможности: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Производство </a:t>
            </a:r>
            <a:r>
              <a:rPr lang="ru-RU" sz="1200" dirty="0"/>
              <a:t>трансформаторов</a:t>
            </a:r>
            <a:r>
              <a:rPr lang="ru-RU" sz="1200" dirty="0" smtClean="0"/>
              <a:t>, дросселей</a:t>
            </a:r>
            <a:r>
              <a:rPr lang="ru-RU" sz="1200" dirty="0"/>
              <a:t>, </a:t>
            </a:r>
            <a:r>
              <a:rPr lang="ru-RU" sz="1200" dirty="0" smtClean="0"/>
              <a:t>катушек </a:t>
            </a:r>
            <a:r>
              <a:rPr lang="ru-RU" sz="1200" dirty="0"/>
              <a:t>индуктивности и других моточных </a:t>
            </a:r>
            <a:r>
              <a:rPr lang="ru-RU" sz="1200" dirty="0" smtClean="0"/>
              <a:t>изделий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Н</a:t>
            </a:r>
            <a:r>
              <a:rPr lang="ru-RU" sz="1200" dirty="0" smtClean="0"/>
              <a:t>авесной </a:t>
            </a:r>
            <a:r>
              <a:rPr lang="ru-RU" sz="1200" dirty="0"/>
              <a:t>(объемный) монтаж на печатных платах и узлах </a:t>
            </a:r>
            <a:r>
              <a:rPr lang="ru-RU" sz="1200" dirty="0" smtClean="0"/>
              <a:t>приборов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Кабельно-жгутовой </a:t>
            </a:r>
            <a:r>
              <a:rPr lang="ru-RU" sz="1200" dirty="0"/>
              <a:t>монтаж </a:t>
            </a:r>
            <a:r>
              <a:rPr lang="ru-RU" sz="1200" dirty="0" smtClean="0"/>
              <a:t>электротехнических изделий</a:t>
            </a:r>
            <a:r>
              <a:rPr lang="ru-RU" sz="1200" dirty="0"/>
              <a:t>, применяемых в радиоэлектронной </a:t>
            </a:r>
            <a:r>
              <a:rPr lang="ru-RU" sz="1200" dirty="0" smtClean="0"/>
              <a:t>аппаратуре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 </a:t>
            </a:r>
            <a:r>
              <a:rPr lang="ru-RU" sz="1200" dirty="0"/>
              <a:t>печатных плат, моточных узлов и других изделий в </a:t>
            </a:r>
            <a:r>
              <a:rPr lang="ru-RU" sz="1200" dirty="0" smtClean="0"/>
              <a:t>корпус</a:t>
            </a:r>
          </a:p>
          <a:p>
            <a:pPr algn="just"/>
            <a:endParaRPr lang="ru-RU" sz="1200" b="1" dirty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Специализация:</a:t>
            </a:r>
            <a:r>
              <a:rPr lang="ru-RU" sz="1200" b="1" dirty="0" smtClean="0"/>
              <a:t> </a:t>
            </a:r>
            <a:r>
              <a:rPr lang="ru-RU" sz="1200" dirty="0"/>
              <a:t>разработка, расчет и изготовление </a:t>
            </a:r>
            <a:r>
              <a:rPr lang="ru-RU" sz="1200" dirty="0" err="1" smtClean="0"/>
              <a:t>электротех</a:t>
            </a:r>
            <a:r>
              <a:rPr lang="ru-RU" sz="1200" dirty="0" smtClean="0"/>
              <a:t>-</a:t>
            </a:r>
          </a:p>
          <a:p>
            <a:pPr algn="just"/>
            <a:r>
              <a:rPr lang="ru-RU" sz="1200" dirty="0" err="1" smtClean="0"/>
              <a:t>нических</a:t>
            </a:r>
            <a:r>
              <a:rPr lang="ru-RU" sz="1200" dirty="0" smtClean="0"/>
              <a:t> изделий  </a:t>
            </a:r>
            <a:r>
              <a:rPr lang="ru-RU" sz="1200" dirty="0"/>
              <a:t>в соответствии </a:t>
            </a:r>
            <a:r>
              <a:rPr lang="ru-RU" sz="1200" dirty="0" smtClean="0"/>
              <a:t>с техническими требованиями </a:t>
            </a:r>
          </a:p>
          <a:p>
            <a:pPr algn="just"/>
            <a:r>
              <a:rPr lang="ru-RU" sz="1200" dirty="0" smtClean="0"/>
              <a:t>заказчика от </a:t>
            </a:r>
            <a:r>
              <a:rPr lang="ru-RU" sz="1200" dirty="0"/>
              <a:t>штучного </a:t>
            </a:r>
            <a:r>
              <a:rPr lang="ru-RU" sz="1200" dirty="0" smtClean="0"/>
              <a:t>экземпляра  </a:t>
            </a:r>
            <a:r>
              <a:rPr lang="ru-RU" sz="1200" dirty="0"/>
              <a:t>до </a:t>
            </a:r>
            <a:r>
              <a:rPr lang="ru-RU" sz="1200" dirty="0" smtClean="0"/>
              <a:t>серии с проведением </a:t>
            </a:r>
          </a:p>
          <a:p>
            <a:pPr algn="just"/>
            <a:r>
              <a:rPr lang="ru-RU" sz="1200" dirty="0" smtClean="0"/>
              <a:t>комплексных испытаний </a:t>
            </a:r>
            <a:r>
              <a:rPr lang="ru-RU" sz="1200" dirty="0"/>
              <a:t>готовых </a:t>
            </a:r>
            <a:r>
              <a:rPr lang="ru-RU" sz="1200" dirty="0" smtClean="0"/>
              <a:t>изделий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</a:t>
            </a:r>
            <a:r>
              <a:rPr lang="ru-RU" sz="1200" b="1" dirty="0">
                <a:solidFill>
                  <a:srgbClr val="4FAE30"/>
                </a:solidFill>
              </a:rPr>
              <a:t>:</a:t>
            </a:r>
            <a:r>
              <a:rPr lang="ru-RU" sz="1200" b="1" dirty="0"/>
              <a:t> </a:t>
            </a:r>
            <a:r>
              <a:rPr lang="ru-RU" sz="1200" dirty="0"/>
              <a:t>станки с ЧПУ фирмы RUFF </a:t>
            </a:r>
            <a:r>
              <a:rPr lang="ru-RU" sz="1200" dirty="0" smtClean="0"/>
              <a:t> рядовой </a:t>
            </a:r>
            <a:r>
              <a:rPr lang="ru-RU" sz="1200" dirty="0"/>
              <a:t>и </a:t>
            </a:r>
            <a:r>
              <a:rPr lang="ru-RU" sz="1200" dirty="0" err="1" smtClean="0"/>
              <a:t>тороидаль</a:t>
            </a:r>
            <a:r>
              <a:rPr lang="ru-RU" sz="1200" dirty="0" smtClean="0"/>
              <a:t>-</a:t>
            </a:r>
          </a:p>
          <a:p>
            <a:pPr algn="just"/>
            <a:r>
              <a:rPr lang="ru-RU" sz="1200" dirty="0" smtClean="0"/>
              <a:t>ной </a:t>
            </a:r>
            <a:r>
              <a:rPr lang="ru-RU" sz="1200" dirty="0" err="1" smtClean="0"/>
              <a:t>намотки,узкоспециальные</a:t>
            </a:r>
            <a:r>
              <a:rPr lang="ru-RU" sz="1200" dirty="0" smtClean="0"/>
              <a:t> станки собственного производства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Заказчики</a:t>
            </a:r>
            <a:r>
              <a:rPr lang="ru-RU" sz="1200" b="1" dirty="0">
                <a:solidFill>
                  <a:srgbClr val="4FAE30"/>
                </a:solidFill>
              </a:rPr>
              <a:t>:</a:t>
            </a:r>
            <a:r>
              <a:rPr lang="ru-RU" sz="1200" b="1" dirty="0"/>
              <a:t> </a:t>
            </a:r>
            <a:r>
              <a:rPr lang="ru-RU" sz="1200" dirty="0"/>
              <a:t>ООО «</a:t>
            </a:r>
            <a:r>
              <a:rPr lang="ru-RU" sz="1200" dirty="0" err="1"/>
              <a:t>Унискан</a:t>
            </a:r>
            <a:r>
              <a:rPr lang="ru-RU" sz="1200" dirty="0"/>
              <a:t>», ООО «</a:t>
            </a:r>
            <a:r>
              <a:rPr lang="ru-RU" sz="1200" dirty="0" err="1" smtClean="0"/>
              <a:t>Спецэлектроника</a:t>
            </a:r>
            <a:r>
              <a:rPr lang="ru-RU" sz="1200" dirty="0" smtClean="0"/>
              <a:t>-НСК</a:t>
            </a:r>
            <a:r>
              <a:rPr lang="ru-RU" sz="1200" dirty="0"/>
              <a:t>», </a:t>
            </a:r>
            <a:endParaRPr lang="ru-RU" sz="1200" dirty="0" smtClean="0"/>
          </a:p>
          <a:p>
            <a:pPr algn="just"/>
            <a:r>
              <a:rPr lang="ru-RU" sz="1200" dirty="0" smtClean="0"/>
              <a:t>ОАО «</a:t>
            </a:r>
            <a:r>
              <a:rPr lang="ru-RU" sz="1200" dirty="0"/>
              <a:t>Завод </a:t>
            </a:r>
            <a:r>
              <a:rPr lang="ru-RU" sz="1200" dirty="0" err="1"/>
              <a:t>Электросигнал</a:t>
            </a:r>
            <a:r>
              <a:rPr lang="ru-RU" sz="1200" dirty="0"/>
              <a:t>», ЗАО «НОЭМА», ЗАО «</a:t>
            </a:r>
            <a:r>
              <a:rPr lang="ru-RU" sz="1200" dirty="0" err="1"/>
              <a:t>РиМ</a:t>
            </a:r>
            <a:r>
              <a:rPr lang="ru-RU" sz="1200" dirty="0"/>
              <a:t>», </a:t>
            </a:r>
            <a:r>
              <a:rPr lang="ru-RU" sz="1200" dirty="0" smtClean="0"/>
              <a:t>ООО </a:t>
            </a:r>
            <a:r>
              <a:rPr lang="ru-RU" sz="1200" dirty="0"/>
              <a:t>«</a:t>
            </a:r>
            <a:r>
              <a:rPr lang="ru-RU" sz="1200" dirty="0" err="1"/>
              <a:t>СибКонтакт</a:t>
            </a:r>
            <a:r>
              <a:rPr lang="ru-RU" sz="1200" dirty="0"/>
              <a:t>» и др.</a:t>
            </a: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76028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96" y="2708920"/>
            <a:ext cx="2831637" cy="15089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496" y="4339648"/>
            <a:ext cx="2829514" cy="1887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525" y="4584730"/>
            <a:ext cx="2916971" cy="164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29" y="4584730"/>
            <a:ext cx="2880194" cy="1642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4789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208" y="4941168"/>
            <a:ext cx="1964318" cy="138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54886" y="1017440"/>
            <a:ext cx="574530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4FAE30"/>
                </a:solidFill>
              </a:rPr>
              <a:t>ООО </a:t>
            </a:r>
            <a:r>
              <a:rPr lang="ru-RU" b="1" dirty="0">
                <a:solidFill>
                  <a:srgbClr val="4FAE30"/>
                </a:solidFill>
              </a:rPr>
              <a:t>"</a:t>
            </a:r>
            <a:r>
              <a:rPr lang="ru-RU" b="1" dirty="0" err="1" smtClean="0">
                <a:solidFill>
                  <a:srgbClr val="4FAE30"/>
                </a:solidFill>
              </a:rPr>
              <a:t>Сант</a:t>
            </a:r>
            <a:r>
              <a:rPr lang="ru-RU" b="1" dirty="0" smtClean="0">
                <a:solidFill>
                  <a:srgbClr val="4FAE30"/>
                </a:solidFill>
              </a:rPr>
              <a:t>“</a:t>
            </a:r>
            <a:r>
              <a:rPr lang="en-US" b="1" dirty="0" smtClean="0">
                <a:solidFill>
                  <a:srgbClr val="4FAE30"/>
                </a:solidFill>
              </a:rPr>
              <a:t>       </a:t>
            </a:r>
            <a:r>
              <a:rPr lang="en-US" sz="1400" b="1" dirty="0" smtClean="0">
                <a:solidFill>
                  <a:srgbClr val="4FAE30"/>
                </a:solidFill>
              </a:rPr>
              <a:t>www.pselectro.ru</a:t>
            </a:r>
            <a:r>
              <a:rPr lang="ru-RU" sz="1400" b="1" dirty="0" smtClean="0">
                <a:solidFill>
                  <a:srgbClr val="4FAE30"/>
                </a:solidFill>
              </a:rPr>
              <a:t> </a:t>
            </a:r>
          </a:p>
          <a:p>
            <a:endParaRPr lang="ru-RU" sz="1200" dirty="0" smtClean="0"/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Технологические возможности </a:t>
            </a:r>
            <a:r>
              <a:rPr lang="ru-RU" sz="1200" dirty="0" smtClean="0"/>
              <a:t>– </a:t>
            </a:r>
            <a:r>
              <a:rPr lang="ru-RU" sz="1200" dirty="0"/>
              <a:t>комплекс услуг </a:t>
            </a:r>
            <a:r>
              <a:rPr lang="ru-RU" sz="1200" dirty="0" smtClean="0"/>
              <a:t>по монтажу </a:t>
            </a:r>
            <a:r>
              <a:rPr lang="ru-RU" sz="1200" dirty="0"/>
              <a:t>печатных плат в количестве от 1 шт. до </a:t>
            </a:r>
            <a:r>
              <a:rPr lang="ru-RU" sz="1200" dirty="0" smtClean="0"/>
              <a:t>регулярных  </a:t>
            </a:r>
            <a:r>
              <a:rPr lang="ru-RU" sz="1200" dirty="0"/>
              <a:t>крупных </a:t>
            </a:r>
            <a:r>
              <a:rPr lang="ru-RU" sz="1200" dirty="0" smtClean="0"/>
              <a:t>серий с полной или частичной комплектацией заказа.</a:t>
            </a:r>
          </a:p>
          <a:p>
            <a:pPr algn="just"/>
            <a:endParaRPr lang="ru-RU" sz="1200" dirty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Специализация: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автоматический </a:t>
            </a:r>
            <a:r>
              <a:rPr lang="ru-RU" sz="1200" dirty="0"/>
              <a:t>монтаж SMD компонентов от типоразмера </a:t>
            </a:r>
            <a:r>
              <a:rPr lang="ru-RU" sz="1200" dirty="0" smtClean="0"/>
              <a:t>0201 </a:t>
            </a:r>
            <a:r>
              <a:rPr lang="ru-RU" sz="1200" dirty="0"/>
              <a:t>до 50х50мм.;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штыревых компонентов;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смешанный </a:t>
            </a:r>
            <a:r>
              <a:rPr lang="ru-RU" sz="1200" dirty="0"/>
              <a:t>монтаж SMD и штыревых компонентов;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на гибкие и гибко-жёсткие платы;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на алюминиевые платы;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на СВЧ платы;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монтаж </a:t>
            </a:r>
            <a:r>
              <a:rPr lang="ru-RU" sz="1200" dirty="0"/>
              <a:t>с использованием </a:t>
            </a:r>
            <a:r>
              <a:rPr lang="ru-RU" sz="1200" dirty="0" err="1"/>
              <a:t>безотмывочных</a:t>
            </a:r>
            <a:r>
              <a:rPr lang="ru-RU" sz="1200" dirty="0"/>
              <a:t> </a:t>
            </a:r>
            <a:r>
              <a:rPr lang="ru-RU" sz="1200" dirty="0" smtClean="0"/>
              <a:t>материалов </a:t>
            </a:r>
            <a:r>
              <a:rPr lang="ru-RU" sz="1200" dirty="0"/>
              <a:t>(позволяет избежать отмывки</a:t>
            </a:r>
            <a:r>
              <a:rPr lang="ru-RU" sz="1200" dirty="0" smtClean="0"/>
              <a:t>);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изготовление </a:t>
            </a:r>
            <a:r>
              <a:rPr lang="ru-RU" sz="1200" dirty="0"/>
              <a:t>трафаретов для нанесения паяльной </a:t>
            </a:r>
            <a:r>
              <a:rPr lang="ru-RU" sz="1200" dirty="0" smtClean="0"/>
              <a:t>пасты</a:t>
            </a:r>
            <a:r>
              <a:rPr lang="ru-RU" sz="1200" dirty="0"/>
              <a:t>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отмывка </a:t>
            </a:r>
            <a:r>
              <a:rPr lang="ru-RU" sz="1200" dirty="0"/>
              <a:t>плат от остатков флюса после монтажа </a:t>
            </a:r>
            <a:r>
              <a:rPr lang="ru-RU" sz="1200" dirty="0" smtClean="0"/>
              <a:t>(</a:t>
            </a:r>
            <a:r>
              <a:rPr lang="ru-RU" sz="1200" dirty="0"/>
              <a:t>с применением ультразвука или без него);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нанесение </a:t>
            </a:r>
            <a:r>
              <a:rPr lang="ru-RU" sz="1200" dirty="0"/>
              <a:t>влагозащитного покрытия;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рентгеновский </a:t>
            </a:r>
            <a:r>
              <a:rPr lang="ru-RU" sz="1200" dirty="0"/>
              <a:t>контроль паяных соединений;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автоматическая </a:t>
            </a:r>
            <a:r>
              <a:rPr lang="ru-RU" sz="1200" dirty="0"/>
              <a:t>оптической </a:t>
            </a:r>
            <a:r>
              <a:rPr lang="ru-RU" sz="1200" dirty="0" smtClean="0"/>
              <a:t>инспекция плат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Оборудование:</a:t>
            </a:r>
            <a:endParaRPr lang="ru-RU" sz="1200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dirty="0" smtClean="0"/>
              <a:t>Три </a:t>
            </a:r>
            <a:r>
              <a:rPr lang="ru-RU" sz="1200" dirty="0"/>
              <a:t>линии SMD </a:t>
            </a:r>
            <a:r>
              <a:rPr lang="ru-RU" sz="1200" dirty="0" smtClean="0"/>
              <a:t>монтажа на </a:t>
            </a:r>
            <a:r>
              <a:rPr lang="ru-RU" sz="1200" dirty="0"/>
              <a:t>основе </a:t>
            </a:r>
            <a:r>
              <a:rPr lang="ru-RU" sz="1200" dirty="0" smtClean="0"/>
              <a:t>которых высокоточных</a:t>
            </a:r>
          </a:p>
          <a:p>
            <a:pPr algn="just"/>
            <a:r>
              <a:rPr lang="ru-RU" sz="1200" dirty="0" smtClean="0"/>
              <a:t>автоматических установщиков  фирмы </a:t>
            </a:r>
            <a:r>
              <a:rPr lang="en-US" sz="1200" dirty="0" err="1"/>
              <a:t>Mycronic</a:t>
            </a:r>
            <a:r>
              <a:rPr lang="ru-RU" sz="1200" dirty="0"/>
              <a:t> </a:t>
            </a:r>
            <a:r>
              <a:rPr lang="ru-RU" sz="1200" dirty="0" smtClean="0"/>
              <a:t> </a:t>
            </a:r>
            <a:r>
              <a:rPr lang="en-US" sz="1200" dirty="0" smtClean="0"/>
              <a:t>MY</a:t>
            </a:r>
            <a:r>
              <a:rPr lang="ru-RU" sz="1200" dirty="0" smtClean="0"/>
              <a:t>100 и  </a:t>
            </a:r>
            <a:r>
              <a:rPr lang="en-US" sz="1200" dirty="0"/>
              <a:t>MY</a:t>
            </a:r>
            <a:r>
              <a:rPr lang="ru-RU" sz="1200" dirty="0" smtClean="0"/>
              <a:t>9,</a:t>
            </a:r>
            <a:r>
              <a:rPr lang="ru-RU" sz="1200" dirty="0"/>
              <a:t> </a:t>
            </a:r>
            <a:endParaRPr lang="ru-RU" sz="1200" dirty="0" smtClean="0"/>
          </a:p>
          <a:p>
            <a:pPr algn="just"/>
            <a:r>
              <a:rPr lang="ru-RU" sz="1200" dirty="0" smtClean="0"/>
              <a:t>Конвейерные туннельные </a:t>
            </a:r>
            <a:r>
              <a:rPr lang="ru-RU" sz="1200" dirty="0"/>
              <a:t>печи </a:t>
            </a:r>
            <a:r>
              <a:rPr lang="en-US" sz="1200" dirty="0" smtClean="0"/>
              <a:t>Heller</a:t>
            </a:r>
            <a:r>
              <a:rPr lang="ru-RU" sz="1200" dirty="0" smtClean="0"/>
              <a:t>,</a:t>
            </a:r>
            <a:r>
              <a:rPr lang="ru-RU" sz="1200" dirty="0"/>
              <a:t> </a:t>
            </a:r>
            <a:endParaRPr lang="ru-RU" sz="1200" dirty="0" smtClean="0"/>
          </a:p>
          <a:p>
            <a:pPr algn="just"/>
            <a:r>
              <a:rPr lang="ru-RU" sz="1200" dirty="0" smtClean="0"/>
              <a:t>системы оптической инспекции </a:t>
            </a:r>
            <a:r>
              <a:rPr lang="ru-RU" sz="1200" dirty="0"/>
              <a:t>(АОИ) </a:t>
            </a:r>
            <a:r>
              <a:rPr lang="en-US" sz="1200" dirty="0" err="1"/>
              <a:t>Nordson</a:t>
            </a:r>
            <a:r>
              <a:rPr lang="en-US" sz="1200" dirty="0"/>
              <a:t> </a:t>
            </a:r>
            <a:r>
              <a:rPr lang="en-US" sz="1200" dirty="0" err="1" smtClean="0"/>
              <a:t>Yestech</a:t>
            </a:r>
            <a:r>
              <a:rPr lang="ru-RU" sz="1200" dirty="0" smtClean="0"/>
              <a:t>,</a:t>
            </a:r>
            <a:r>
              <a:rPr lang="ru-RU" sz="1200" dirty="0"/>
              <a:t> </a:t>
            </a:r>
            <a:r>
              <a:rPr lang="ru-RU" sz="1200" dirty="0" smtClean="0"/>
              <a:t>     </a:t>
            </a:r>
          </a:p>
          <a:p>
            <a:pPr algn="just"/>
            <a:r>
              <a:rPr lang="ru-RU" sz="1200" dirty="0" smtClean="0"/>
              <a:t>системы рентгеновского </a:t>
            </a:r>
            <a:r>
              <a:rPr lang="ru-RU" sz="1200" dirty="0"/>
              <a:t>контроля </a:t>
            </a:r>
            <a:r>
              <a:rPr lang="en-US" sz="1200" dirty="0" err="1" smtClean="0"/>
              <a:t>Dage</a:t>
            </a:r>
            <a:r>
              <a:rPr lang="ru-RU" sz="1200" dirty="0" smtClean="0"/>
              <a:t>.</a:t>
            </a:r>
          </a:p>
          <a:p>
            <a:pPr algn="just"/>
            <a:endParaRPr lang="ru-RU" sz="1200" dirty="0"/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65684" y="1044285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21174"/>
          <a:stretch/>
        </p:blipFill>
        <p:spPr>
          <a:xfrm>
            <a:off x="6300192" y="2254149"/>
            <a:ext cx="2704569" cy="1269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06" b="28034"/>
          <a:stretch/>
        </p:blipFill>
        <p:spPr>
          <a:xfrm>
            <a:off x="6330780" y="1024572"/>
            <a:ext cx="2704569" cy="1229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452" y="3523206"/>
            <a:ext cx="2643392" cy="15121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1526" y="4941168"/>
            <a:ext cx="1964318" cy="13857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1295500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39552" y="188640"/>
            <a:ext cx="770485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C00"/>
                </a:solidFill>
              </a:rPr>
              <a:t>Центр </a:t>
            </a:r>
            <a:r>
              <a:rPr lang="ru-RU" b="1" dirty="0">
                <a:solidFill>
                  <a:srgbClr val="00AC00"/>
                </a:solidFill>
              </a:rPr>
              <a:t>технологического обеспечения Технопарка – база технологических сервисов для инновационных компаний и контрактного производства </a:t>
            </a:r>
            <a:endParaRPr lang="ru-RU" b="1" dirty="0">
              <a:solidFill>
                <a:srgbClr val="4FAE30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7" t="32000" r="-566" b="16683"/>
          <a:stretch/>
        </p:blipFill>
        <p:spPr bwMode="auto">
          <a:xfrm>
            <a:off x="827584" y="984533"/>
            <a:ext cx="7560840" cy="24241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73088" y="3433936"/>
            <a:ext cx="842166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>
                <a:solidFill>
                  <a:srgbClr val="00AC00"/>
                </a:solidFill>
              </a:rPr>
              <a:t>Центр технологического обеспечения Технопарка (ЦТО) </a:t>
            </a:r>
            <a:r>
              <a:rPr lang="ru-RU" sz="1600" b="1" dirty="0" smtClean="0">
                <a:solidFill>
                  <a:srgbClr val="00AC00"/>
                </a:solidFill>
              </a:rPr>
              <a:t>- самый высокотехнологичный центр коллективного пользования за Уралом, обладающий уникальными компетенциями с  широкими технологическими </a:t>
            </a:r>
            <a:r>
              <a:rPr lang="ru-RU" sz="1600" b="1" dirty="0">
                <a:solidFill>
                  <a:srgbClr val="00AC00"/>
                </a:solidFill>
              </a:rPr>
              <a:t>возможностями </a:t>
            </a:r>
            <a:r>
              <a:rPr lang="ru-RU" sz="1600" b="1" dirty="0" smtClean="0">
                <a:solidFill>
                  <a:srgbClr val="00AC00"/>
                </a:solidFill>
              </a:rPr>
              <a:t> проектирования и производства от микросхем </a:t>
            </a:r>
            <a:r>
              <a:rPr lang="ru-RU" sz="1600" b="1" dirty="0">
                <a:solidFill>
                  <a:srgbClr val="00AC00"/>
                </a:solidFill>
              </a:rPr>
              <a:t>до крупногабаритных металлоконструкций </a:t>
            </a:r>
            <a:r>
              <a:rPr lang="ru-RU" sz="1600" b="1" dirty="0" smtClean="0">
                <a:solidFill>
                  <a:srgbClr val="00AC00"/>
                </a:solidFill>
              </a:rPr>
              <a:t>,разработки  </a:t>
            </a:r>
            <a:r>
              <a:rPr lang="ru-RU" sz="1600" b="1" dirty="0">
                <a:solidFill>
                  <a:srgbClr val="00AC00"/>
                </a:solidFill>
              </a:rPr>
              <a:t>и </a:t>
            </a:r>
            <a:r>
              <a:rPr lang="ru-RU" sz="1600" b="1" dirty="0" smtClean="0">
                <a:solidFill>
                  <a:srgbClr val="00AC00"/>
                </a:solidFill>
              </a:rPr>
              <a:t>внедрения новых технологий и материалов. </a:t>
            </a:r>
          </a:p>
          <a:p>
            <a:endParaRPr lang="ru-RU" sz="1600" b="1" dirty="0" smtClean="0">
              <a:solidFill>
                <a:srgbClr val="00AC00"/>
              </a:solidFill>
            </a:endParaRPr>
          </a:p>
          <a:p>
            <a:r>
              <a:rPr lang="ru-RU" sz="1600" b="1" dirty="0" smtClean="0">
                <a:solidFill>
                  <a:srgbClr val="00AC00"/>
                </a:solidFill>
              </a:rPr>
              <a:t>По итогам 20</a:t>
            </a:r>
            <a:r>
              <a:rPr lang="en-US" sz="1600" b="1" dirty="0" smtClean="0">
                <a:solidFill>
                  <a:srgbClr val="00AC00"/>
                </a:solidFill>
              </a:rPr>
              <a:t>2</a:t>
            </a:r>
            <a:r>
              <a:rPr lang="ru-RU" sz="1600" b="1" dirty="0">
                <a:solidFill>
                  <a:srgbClr val="00AC00"/>
                </a:solidFill>
              </a:rPr>
              <a:t>1 года выручка компаний составила </a:t>
            </a:r>
            <a:r>
              <a:rPr lang="ru-RU" sz="1600" b="1" dirty="0" smtClean="0">
                <a:solidFill>
                  <a:srgbClr val="00AC00"/>
                </a:solidFill>
              </a:rPr>
              <a:t>1065,7 </a:t>
            </a:r>
            <a:r>
              <a:rPr lang="ru-RU" sz="1600" b="1" dirty="0" err="1">
                <a:solidFill>
                  <a:srgbClr val="00AC00"/>
                </a:solidFill>
              </a:rPr>
              <a:t>млн.руб</a:t>
            </a:r>
            <a:r>
              <a:rPr lang="ru-RU" sz="1600" b="1" dirty="0">
                <a:solidFill>
                  <a:srgbClr val="00AC00"/>
                </a:solidFill>
              </a:rPr>
              <a:t>. при численности персонала 425 человек</a:t>
            </a:r>
            <a:r>
              <a:rPr lang="ru-RU" sz="1600" b="1" dirty="0" smtClean="0">
                <a:solidFill>
                  <a:srgbClr val="00AC00"/>
                </a:solidFill>
              </a:rPr>
              <a:t>. </a:t>
            </a:r>
            <a:r>
              <a:rPr lang="ru-RU" sz="1600" b="1" dirty="0">
                <a:solidFill>
                  <a:srgbClr val="00AC00"/>
                </a:solidFill>
              </a:rPr>
              <a:t>Компании, в основном, не имеют своего продукта и сосредоточены только на предоставлении широкого спектра услуг по заявкам заказчика, используя возможности внутренней кооперации ЦТО и других высокотехнологичных компаний Академгородка.</a:t>
            </a:r>
          </a:p>
          <a:p>
            <a:r>
              <a:rPr lang="ru-RU" b="1" dirty="0" smtClean="0">
                <a:solidFill>
                  <a:srgbClr val="00AC00"/>
                </a:solidFill>
              </a:rPr>
              <a:t> </a:t>
            </a:r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311404" y="3459007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278336" y="4684545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2882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23527" y="968260"/>
            <a:ext cx="8568951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FAE30"/>
                </a:solidFill>
              </a:rPr>
              <a:t>ООО «</a:t>
            </a:r>
            <a:r>
              <a:rPr lang="ru-RU" sz="1600" b="1" dirty="0" err="1" smtClean="0">
                <a:solidFill>
                  <a:srgbClr val="4FAE30"/>
                </a:solidFill>
              </a:rPr>
              <a:t>Академ-принт</a:t>
            </a:r>
            <a:r>
              <a:rPr lang="ru-RU" sz="1600" b="1" dirty="0" smtClean="0">
                <a:solidFill>
                  <a:srgbClr val="4FAE30"/>
                </a:solidFill>
              </a:rPr>
              <a:t>»</a:t>
            </a:r>
            <a:r>
              <a:rPr lang="ru-RU" sz="1600" dirty="0"/>
              <a:t> </a:t>
            </a:r>
            <a:r>
              <a:rPr lang="ru-RU" sz="1600" dirty="0" smtClean="0"/>
              <a:t> </a:t>
            </a:r>
            <a:r>
              <a:rPr lang="en-US" sz="1600" b="1" dirty="0" smtClean="0">
                <a:solidFill>
                  <a:srgbClr val="4FAE30"/>
                </a:solidFill>
              </a:rPr>
              <a:t>www.academ-print.ru</a:t>
            </a:r>
            <a:endParaRPr lang="ru-RU" sz="1600" b="1" dirty="0">
              <a:solidFill>
                <a:srgbClr val="4FAE30"/>
              </a:solidFill>
            </a:endParaRPr>
          </a:p>
          <a:p>
            <a:pPr fontAlgn="base"/>
            <a:r>
              <a:rPr lang="ru-RU" sz="1200" b="1" dirty="0">
                <a:solidFill>
                  <a:srgbClr val="4FAE30"/>
                </a:solidFill>
              </a:rPr>
              <a:t>Технологические </a:t>
            </a:r>
            <a:r>
              <a:rPr lang="ru-RU" sz="1200" b="1" dirty="0" smtClean="0">
                <a:solidFill>
                  <a:srgbClr val="4FAE30"/>
                </a:solidFill>
              </a:rPr>
              <a:t>возможности: </a:t>
            </a:r>
            <a:r>
              <a:rPr lang="ru-RU" sz="1200" dirty="0" smtClean="0"/>
              <a:t>изготовление </a:t>
            </a:r>
            <a:r>
              <a:rPr lang="ru-RU" sz="1200" dirty="0"/>
              <a:t>полиграфической </a:t>
            </a:r>
            <a:r>
              <a:rPr lang="ru-RU" sz="1200" dirty="0" smtClean="0"/>
              <a:t>продукции </a:t>
            </a:r>
            <a:r>
              <a:rPr lang="ru-RU" sz="1200" dirty="0"/>
              <a:t>любых тиражей, различных форматов, </a:t>
            </a:r>
            <a:r>
              <a:rPr lang="ru-RU" sz="1200" dirty="0" smtClean="0"/>
              <a:t>на разнообразных материалов </a:t>
            </a:r>
            <a:r>
              <a:rPr lang="ru-RU" sz="1200" dirty="0"/>
              <a:t>(</a:t>
            </a:r>
            <a:r>
              <a:rPr lang="ru-RU" sz="1200" dirty="0" smtClean="0"/>
              <a:t>бумага, </a:t>
            </a:r>
            <a:r>
              <a:rPr lang="ru-RU" sz="1200" dirty="0"/>
              <a:t>картон, пластик, </a:t>
            </a:r>
            <a:r>
              <a:rPr lang="ru-RU" sz="1200" dirty="0" smtClean="0"/>
              <a:t>пленка  и  др. </a:t>
            </a:r>
            <a:r>
              <a:rPr lang="ru-RU" sz="1200" dirty="0"/>
              <a:t>поверхности</a:t>
            </a:r>
            <a:r>
              <a:rPr lang="ru-RU" sz="1200" dirty="0" smtClean="0"/>
              <a:t>)</a:t>
            </a:r>
          </a:p>
          <a:p>
            <a:pPr fontAlgn="base"/>
            <a:endParaRPr lang="ru-RU" sz="1200" dirty="0"/>
          </a:p>
          <a:p>
            <a:pPr fontAlgn="base"/>
            <a:r>
              <a:rPr lang="ru-RU" sz="1200" b="1" dirty="0" smtClean="0">
                <a:solidFill>
                  <a:srgbClr val="4FAE30"/>
                </a:solidFill>
              </a:rPr>
              <a:t>Специализация:</a:t>
            </a:r>
            <a:r>
              <a:rPr lang="ru-RU" sz="1200" dirty="0" smtClean="0">
                <a:solidFill>
                  <a:srgbClr val="4FAE30"/>
                </a:solidFill>
              </a:rPr>
              <a:t>  </a:t>
            </a:r>
            <a:r>
              <a:rPr lang="ru-RU" sz="1200" dirty="0" smtClean="0"/>
              <a:t>тандем </a:t>
            </a:r>
            <a:r>
              <a:rPr lang="ru-RU" sz="1200" dirty="0"/>
              <a:t>оперативной цифровой </a:t>
            </a:r>
            <a:r>
              <a:rPr lang="ru-RU" sz="1200" dirty="0" smtClean="0"/>
              <a:t>печати </a:t>
            </a:r>
            <a:r>
              <a:rPr lang="ru-RU" sz="1200" dirty="0"/>
              <a:t>для </a:t>
            </a:r>
            <a:r>
              <a:rPr lang="ru-RU" sz="1200" dirty="0" smtClean="0"/>
              <a:t>удовлетворения </a:t>
            </a:r>
            <a:r>
              <a:rPr lang="ru-RU" sz="1200" dirty="0"/>
              <a:t>потребностей как малого бизнеса, так и </a:t>
            </a:r>
            <a:r>
              <a:rPr lang="ru-RU" sz="1200" dirty="0" smtClean="0"/>
              <a:t>крупных </a:t>
            </a:r>
            <a:r>
              <a:rPr lang="ru-RU" sz="1200" dirty="0"/>
              <a:t>производственных </a:t>
            </a:r>
            <a:r>
              <a:rPr lang="ru-RU" sz="1200" dirty="0" smtClean="0"/>
              <a:t>компаний</a:t>
            </a:r>
          </a:p>
          <a:p>
            <a:pPr fontAlgn="base"/>
            <a:endParaRPr lang="ru-RU" sz="1200" dirty="0"/>
          </a:p>
          <a:p>
            <a:pPr lvl="0" fontAlgn="base"/>
            <a:r>
              <a:rPr lang="ru-RU" sz="1050" b="1" dirty="0" smtClean="0">
                <a:solidFill>
                  <a:srgbClr val="4FAE30"/>
                </a:solidFill>
              </a:rPr>
              <a:t>ИМИДЖЕВАЯ</a:t>
            </a:r>
            <a:r>
              <a:rPr lang="ru-RU" sz="1050" b="1" dirty="0">
                <a:solidFill>
                  <a:srgbClr val="4FAE30"/>
                </a:solidFill>
              </a:rPr>
              <a:t>, ПРЕЗЕНТАЦИОННАЯ И РЕКЛАМНАЯ </a:t>
            </a:r>
            <a:r>
              <a:rPr lang="ru-RU" sz="1050" b="1" dirty="0" smtClean="0">
                <a:solidFill>
                  <a:srgbClr val="4FAE30"/>
                </a:solidFill>
              </a:rPr>
              <a:t>ПОЛИГРАФИЯ:</a:t>
            </a:r>
            <a:endParaRPr lang="ru-RU" sz="1050" b="1" dirty="0">
              <a:solidFill>
                <a:srgbClr val="4FAE30"/>
              </a:solidFill>
            </a:endParaRPr>
          </a:p>
          <a:p>
            <a:pPr marL="171450" lvl="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Печать </a:t>
            </a:r>
            <a:r>
              <a:rPr lang="ru-RU" sz="1200" dirty="0"/>
              <a:t>рекламной полиграфии (афиши, плакаты, листовки, </a:t>
            </a:r>
            <a:r>
              <a:rPr lang="ru-RU" sz="1200" dirty="0" err="1"/>
              <a:t>флаеры</a:t>
            </a:r>
            <a:r>
              <a:rPr lang="ru-RU" sz="1200" dirty="0" smtClean="0"/>
              <a:t>, баннеры</a:t>
            </a:r>
            <a:r>
              <a:rPr lang="ru-RU" sz="1200" dirty="0"/>
              <a:t>, </a:t>
            </a:r>
            <a:endParaRPr lang="ru-RU" sz="1200" dirty="0" smtClean="0"/>
          </a:p>
          <a:p>
            <a:pPr lvl="0"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наклейки </a:t>
            </a:r>
            <a:r>
              <a:rPr lang="ru-RU" sz="1200" dirty="0"/>
              <a:t>на транспортные средства и многое другое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lvl="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err="1" smtClean="0"/>
              <a:t>Имиджевая</a:t>
            </a:r>
            <a:r>
              <a:rPr lang="ru-RU" sz="1200" dirty="0" smtClean="0"/>
              <a:t> и бизнес-полиграфия(визитные </a:t>
            </a:r>
            <a:r>
              <a:rPr lang="ru-RU" sz="1200" dirty="0"/>
              <a:t>карточки, </a:t>
            </a:r>
            <a:r>
              <a:rPr lang="ru-RU" sz="1200" dirty="0" err="1"/>
              <a:t>бейджи</a:t>
            </a:r>
            <a:r>
              <a:rPr lang="ru-RU" sz="1200" dirty="0"/>
              <a:t>, </a:t>
            </a:r>
            <a:r>
              <a:rPr lang="ru-RU" sz="1200" dirty="0" smtClean="0"/>
              <a:t>календари</a:t>
            </a:r>
            <a:r>
              <a:rPr lang="ru-RU" sz="1200" dirty="0"/>
              <a:t>, каталоги, буклеты, </a:t>
            </a:r>
            <a:endParaRPr lang="ru-RU" sz="1200" dirty="0" smtClean="0"/>
          </a:p>
          <a:p>
            <a:pPr lvl="0"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блокноты</a:t>
            </a:r>
            <a:r>
              <a:rPr lang="ru-RU" sz="1200" dirty="0"/>
              <a:t>, папки, ежедневники, </a:t>
            </a:r>
            <a:r>
              <a:rPr lang="ru-RU" sz="1200" dirty="0" smtClean="0"/>
              <a:t>сувенирная </a:t>
            </a:r>
            <a:r>
              <a:rPr lang="ru-RU" sz="1200" dirty="0"/>
              <a:t>продукция, рекламные стенды). </a:t>
            </a:r>
          </a:p>
          <a:p>
            <a:pPr marL="171450" lvl="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Этикеточно-упаковочная продукция </a:t>
            </a:r>
            <a:r>
              <a:rPr lang="ru-RU" sz="1200" dirty="0"/>
              <a:t>(инструкции-вкладыши, </a:t>
            </a:r>
            <a:r>
              <a:rPr lang="ru-RU" sz="1200" dirty="0" smtClean="0"/>
              <a:t>маркировочные </a:t>
            </a:r>
            <a:r>
              <a:rPr lang="ru-RU" sz="1200" dirty="0"/>
              <a:t>ярлыки, </a:t>
            </a:r>
            <a:endParaRPr lang="ru-RU" sz="1200" dirty="0" smtClean="0"/>
          </a:p>
          <a:p>
            <a:pPr lvl="0"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сопровождающие </a:t>
            </a:r>
            <a:r>
              <a:rPr lang="en-US" sz="1200" dirty="0" err="1"/>
              <a:t>Pos</a:t>
            </a:r>
            <a:r>
              <a:rPr lang="ru-RU" sz="1200" dirty="0"/>
              <a:t>-материалы, упаковка, этикетки).</a:t>
            </a:r>
          </a:p>
          <a:p>
            <a:pPr marL="171450" lvl="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Продукция </a:t>
            </a:r>
            <a:r>
              <a:rPr lang="ru-RU" sz="1200" dirty="0"/>
              <a:t>для создания комфортной обстановки в офисе и на </a:t>
            </a:r>
            <a:r>
              <a:rPr lang="ru-RU" sz="1200" dirty="0" smtClean="0"/>
              <a:t>производстве </a:t>
            </a:r>
          </a:p>
          <a:p>
            <a:pPr lvl="0"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(</a:t>
            </a:r>
            <a:r>
              <a:rPr lang="ru-RU" sz="1200" dirty="0"/>
              <a:t>постеры, </a:t>
            </a:r>
            <a:r>
              <a:rPr lang="ru-RU" sz="1200" dirty="0" err="1"/>
              <a:t>стикеры</a:t>
            </a:r>
            <a:r>
              <a:rPr lang="ru-RU" sz="1200" dirty="0"/>
              <a:t>, навигационные таблички и вывески</a:t>
            </a:r>
            <a:r>
              <a:rPr lang="ru-RU" sz="1200" dirty="0" smtClean="0"/>
              <a:t>)</a:t>
            </a:r>
          </a:p>
          <a:p>
            <a:pPr fontAlgn="base"/>
            <a:r>
              <a:rPr lang="ru-RU" sz="1050" b="1" dirty="0" smtClean="0">
                <a:solidFill>
                  <a:srgbClr val="4FAE30"/>
                </a:solidFill>
              </a:rPr>
              <a:t>КОНСТРУКТОРСКАЯ</a:t>
            </a:r>
            <a:r>
              <a:rPr lang="ru-RU" sz="1050" b="1" dirty="0">
                <a:solidFill>
                  <a:srgbClr val="4FAE30"/>
                </a:solidFill>
              </a:rPr>
              <a:t>, ПРОЕКТНАЯ, ИНЖЕНЕРНАЯ </a:t>
            </a:r>
            <a:r>
              <a:rPr lang="ru-RU" sz="1050" b="1" dirty="0" smtClean="0">
                <a:solidFill>
                  <a:srgbClr val="4FAE30"/>
                </a:solidFill>
              </a:rPr>
              <a:t>ПОЛИГРАФИЯ:</a:t>
            </a:r>
            <a:endParaRPr lang="ru-RU" sz="1050" b="1" dirty="0">
              <a:solidFill>
                <a:srgbClr val="4FAE30"/>
              </a:solidFill>
            </a:endParaRPr>
          </a:p>
          <a:p>
            <a:pPr marL="17145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Печать </a:t>
            </a:r>
            <a:r>
              <a:rPr lang="ru-RU" sz="1200" dirty="0"/>
              <a:t>чертежей, графиков, схем и иной технической </a:t>
            </a:r>
            <a:r>
              <a:rPr lang="ru-RU" sz="1200" dirty="0" smtClean="0"/>
              <a:t>документации форматов </a:t>
            </a:r>
            <a:r>
              <a:rPr lang="ru-RU" sz="1200" dirty="0"/>
              <a:t>А4, </a:t>
            </a:r>
            <a:r>
              <a:rPr lang="ru-RU" sz="1200" dirty="0" smtClean="0"/>
              <a:t>А3 </a:t>
            </a:r>
          </a:p>
          <a:p>
            <a:pPr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на бумаге </a:t>
            </a:r>
            <a:r>
              <a:rPr lang="ru-RU" sz="1200" dirty="0"/>
              <a:t>плотностью от 50 до 350 г/м2</a:t>
            </a:r>
            <a:r>
              <a:rPr lang="ru-RU" sz="1200" dirty="0" smtClean="0"/>
              <a:t>.</a:t>
            </a:r>
          </a:p>
          <a:p>
            <a:pPr marL="17145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Цветное </a:t>
            </a:r>
            <a:r>
              <a:rPr lang="ru-RU" sz="1200" dirty="0"/>
              <a:t>пакетное сканирование функционально-технологических</a:t>
            </a:r>
            <a:r>
              <a:rPr lang="ru-RU" sz="1200" dirty="0" smtClean="0"/>
              <a:t>, </a:t>
            </a:r>
          </a:p>
          <a:p>
            <a:pPr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инженерно-технических </a:t>
            </a:r>
            <a:r>
              <a:rPr lang="ru-RU" sz="1200" dirty="0"/>
              <a:t>планов, графиков форматов А3, А4.</a:t>
            </a:r>
          </a:p>
          <a:p>
            <a:pPr marL="171450" indent="-171450" fontAlgn="base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Работа </a:t>
            </a:r>
            <a:r>
              <a:rPr lang="ru-RU" sz="1200" dirty="0"/>
              <a:t>с нестандартными </a:t>
            </a:r>
            <a:r>
              <a:rPr lang="ru-RU" sz="1200" dirty="0" smtClean="0"/>
              <a:t>размерами, впечатляющий </a:t>
            </a:r>
            <a:r>
              <a:rPr lang="ru-RU" sz="1200" dirty="0"/>
              <a:t>набор профессиональных возможностей </a:t>
            </a:r>
            <a:endParaRPr lang="ru-RU" sz="1200" dirty="0" smtClean="0"/>
          </a:p>
          <a:p>
            <a:pPr fontAlgn="base">
              <a:buClr>
                <a:srgbClr val="4FAE30"/>
              </a:buClr>
            </a:pPr>
            <a:r>
              <a:rPr lang="ru-RU" sz="1200" dirty="0"/>
              <a:t> </a:t>
            </a:r>
            <a:r>
              <a:rPr lang="ru-RU" sz="1200" dirty="0" smtClean="0"/>
              <a:t>    для </a:t>
            </a:r>
            <a:r>
              <a:rPr lang="ru-RU" sz="1200" dirty="0"/>
              <a:t>финишной </a:t>
            </a:r>
            <a:r>
              <a:rPr lang="ru-RU" sz="1200" dirty="0" smtClean="0"/>
              <a:t>обработки </a:t>
            </a:r>
            <a:r>
              <a:rPr lang="ru-RU" sz="1200" dirty="0"/>
              <a:t>тиражей</a:t>
            </a:r>
            <a:r>
              <a:rPr lang="ru-RU" sz="1200" dirty="0" smtClean="0"/>
              <a:t>.</a:t>
            </a:r>
          </a:p>
          <a:p>
            <a:pPr fontAlgn="base"/>
            <a:r>
              <a:rPr lang="ru-RU" sz="1200" b="1" dirty="0" smtClean="0">
                <a:solidFill>
                  <a:srgbClr val="4FAE30"/>
                </a:solidFill>
              </a:rPr>
              <a:t>Оборудование:</a:t>
            </a:r>
            <a:r>
              <a:rPr lang="ru-RU" sz="1200" b="1" dirty="0" smtClean="0"/>
              <a:t> </a:t>
            </a:r>
            <a:r>
              <a:rPr lang="ru-RU" sz="1200" dirty="0"/>
              <a:t>Мы оснащены всем необходимым </a:t>
            </a:r>
            <a:r>
              <a:rPr lang="ru-RU" sz="1200" dirty="0" smtClean="0"/>
              <a:t>оборудованием</a:t>
            </a:r>
          </a:p>
          <a:p>
            <a:pPr fontAlgn="base"/>
            <a:r>
              <a:rPr lang="ru-RU" sz="1200" dirty="0" smtClean="0"/>
              <a:t> </a:t>
            </a:r>
            <a:r>
              <a:rPr lang="ru-RU" sz="1200" dirty="0"/>
              <a:t>для печати и </a:t>
            </a:r>
            <a:r>
              <a:rPr lang="ru-RU" sz="1200" dirty="0" err="1"/>
              <a:t>постпечатной</a:t>
            </a:r>
            <a:r>
              <a:rPr lang="ru-RU" sz="1200" dirty="0"/>
              <a:t> обработки </a:t>
            </a:r>
            <a:r>
              <a:rPr lang="ru-RU" sz="1200" dirty="0" smtClean="0"/>
              <a:t>продукции</a:t>
            </a:r>
            <a:r>
              <a:rPr lang="ru-RU" sz="1200" dirty="0"/>
              <a:t> в срок  от 15 </a:t>
            </a:r>
            <a:r>
              <a:rPr lang="ru-RU" sz="1200" dirty="0" smtClean="0"/>
              <a:t>минут. </a:t>
            </a:r>
          </a:p>
          <a:p>
            <a:pPr fontAlgn="base"/>
            <a:endParaRPr lang="ru-RU" sz="1200" dirty="0" smtClean="0"/>
          </a:p>
          <a:p>
            <a:pPr fontAlgn="base"/>
            <a:r>
              <a:rPr lang="ru-RU" sz="1200" dirty="0" smtClean="0"/>
              <a:t> </a:t>
            </a:r>
            <a:r>
              <a:rPr lang="en-US" sz="1200" dirty="0" smtClean="0"/>
              <a:t>             </a:t>
            </a:r>
            <a:r>
              <a:rPr lang="ru-RU" sz="1400" b="1" dirty="0" smtClean="0">
                <a:solidFill>
                  <a:schemeClr val="accent2"/>
                </a:solidFill>
              </a:rPr>
              <a:t>МЫ ВСЕГДА ГОТОВЫ ПОМОЧЬ В РЕШЕНИИ НЕСТАНДАРТНЫХ ЗАДАЧ</a:t>
            </a:r>
            <a:endParaRPr lang="ru-RU" sz="1400" b="1" dirty="0">
              <a:solidFill>
                <a:schemeClr val="accent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8556" y="100409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54" y="2037120"/>
            <a:ext cx="2160239" cy="1141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05"/>
          <a:stretch/>
        </p:blipFill>
        <p:spPr>
          <a:xfrm>
            <a:off x="6852255" y="3190060"/>
            <a:ext cx="2160239" cy="1437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252" y="4653136"/>
            <a:ext cx="2160239" cy="1620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2168103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3547" y="1019389"/>
            <a:ext cx="8352927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solidFill>
                  <a:srgbClr val="4FAE30"/>
                </a:solidFill>
              </a:rPr>
              <a:t>ООО «</a:t>
            </a:r>
            <a:r>
              <a:rPr lang="ru-RU" sz="1600" b="1" dirty="0" err="1" smtClean="0">
                <a:solidFill>
                  <a:srgbClr val="4FAE30"/>
                </a:solidFill>
              </a:rPr>
              <a:t>Сибстройинвест</a:t>
            </a:r>
            <a:r>
              <a:rPr lang="ru-RU" sz="1600" b="1" dirty="0" smtClean="0">
                <a:solidFill>
                  <a:srgbClr val="4FAE30"/>
                </a:solidFill>
              </a:rPr>
              <a:t>-М»</a:t>
            </a:r>
            <a:r>
              <a:rPr lang="en-US" sz="1600" b="1" dirty="0" smtClean="0">
                <a:solidFill>
                  <a:srgbClr val="4FAE30"/>
                </a:solidFill>
              </a:rPr>
              <a:t>      www.gk-b1.com</a:t>
            </a: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Один из ведущих </a:t>
            </a: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центр компетенций в сфере производства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различного</a:t>
            </a: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бурового инструмента с применением инновационных технологий.</a:t>
            </a:r>
          </a:p>
          <a:p>
            <a:pPr algn="just"/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Полный цикл производства бурового инструмента для: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всех видов подземного и надземного бурения</a:t>
            </a:r>
            <a:endParaRPr lang="en-US" sz="1200" b="1" dirty="0" smtClean="0">
              <a:solidFill>
                <a:schemeClr val="tx1">
                  <a:lumMod val="65000"/>
                  <a:lumOff val="3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у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становок горизонтально направленного бурения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en-US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RC </a:t>
            </a:r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бурения</a:t>
            </a:r>
          </a:p>
          <a:p>
            <a:pPr algn="just"/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Производство систем для бурения с одновременной обсадкой скважин</a:t>
            </a:r>
          </a:p>
          <a:p>
            <a:pPr algn="just"/>
            <a:endParaRPr lang="ru-RU" sz="1200" b="1" dirty="0" smtClean="0">
              <a:solidFill>
                <a:schemeClr val="tx1">
                  <a:lumMod val="65000"/>
                  <a:lumOff val="35000"/>
                </a:schemeClr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Предприятие осуществляет качественную высокоточную механическую обработку деталей по</a:t>
            </a: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чертежам или образцу заказчика.</a:t>
            </a:r>
          </a:p>
          <a:p>
            <a:pPr algn="just"/>
            <a:r>
              <a:rPr lang="ru-RU" sz="1200" b="1" dirty="0" smtClean="0">
                <a:solidFill>
                  <a:schemeClr val="tx1">
                    <a:lumMod val="65000"/>
                    <a:lumOff val="35000"/>
                  </a:schemeClr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ru-RU" sz="1200" b="1" dirty="0"/>
          </a:p>
          <a:p>
            <a:endParaRPr lang="ru-RU" sz="1200" b="1" dirty="0" smtClean="0">
              <a:solidFill>
                <a:srgbClr val="4FAE30"/>
              </a:solidFill>
            </a:endParaRPr>
          </a:p>
          <a:p>
            <a:pPr algn="just"/>
            <a:endParaRPr lang="ru-RU" sz="1200" dirty="0"/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24883" y="106907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3789040"/>
            <a:ext cx="2160240" cy="223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939" y="3789039"/>
            <a:ext cx="2005696" cy="223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14" y="3789039"/>
            <a:ext cx="1577447" cy="223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31530086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3" y="979003"/>
            <a:ext cx="5282807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«Фишер Шпиндель Технолоджи»</a:t>
            </a:r>
          </a:p>
          <a:p>
            <a:endParaRPr lang="ru-RU" sz="8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200" b="1" dirty="0"/>
              <a:t>Специализированный сервисный центр по ремонту и обслуживанию шпиндельных узлов создан в 2010 году совместно с мировым технологическим лидером в области высокоскоростных тел вращения FISCHER </a:t>
            </a:r>
            <a:r>
              <a:rPr lang="ru-RU" sz="1200" b="1" dirty="0" err="1"/>
              <a:t>Spindle</a:t>
            </a:r>
            <a:r>
              <a:rPr lang="ru-RU" sz="1200" b="1" dirty="0"/>
              <a:t> </a:t>
            </a:r>
            <a:r>
              <a:rPr lang="ru-RU" sz="1200" b="1" dirty="0" err="1"/>
              <a:t>Group</a:t>
            </a:r>
            <a:r>
              <a:rPr lang="ru-RU" sz="1200" b="1" dirty="0"/>
              <a:t> </a:t>
            </a:r>
            <a:r>
              <a:rPr lang="en-US" sz="1200" b="1" dirty="0" smtClean="0"/>
              <a:t>AG </a:t>
            </a:r>
            <a:r>
              <a:rPr lang="ru-RU" sz="1200" b="1" dirty="0" smtClean="0"/>
              <a:t>(Швейцария</a:t>
            </a:r>
            <a:r>
              <a:rPr lang="ru-RU" sz="1200" b="1" dirty="0"/>
              <a:t>). </a:t>
            </a:r>
            <a:endParaRPr lang="ru-RU" sz="1200" b="1" dirty="0" smtClean="0"/>
          </a:p>
          <a:p>
            <a:pPr algn="just"/>
            <a:r>
              <a:rPr lang="ru-RU" sz="1200" b="1" dirty="0" smtClean="0"/>
              <a:t>В 2018 году </a:t>
            </a:r>
            <a:r>
              <a:rPr lang="ru-RU" sz="1200" b="1" dirty="0"/>
              <a:t>создан собственный участок изготовления прецизионных комплектующих изделий шпиндельных </a:t>
            </a:r>
            <a:r>
              <a:rPr lang="ru-RU" sz="1200" b="1" dirty="0" smtClean="0"/>
              <a:t>узлов.</a:t>
            </a:r>
            <a:endParaRPr lang="en-US" sz="1200" b="1" dirty="0" smtClean="0"/>
          </a:p>
          <a:p>
            <a:endParaRPr lang="en-US" sz="1200" b="1" dirty="0" smtClean="0">
              <a:solidFill>
                <a:srgbClr val="4FAE30"/>
              </a:solidFill>
            </a:endParaRPr>
          </a:p>
          <a:p>
            <a:pPr algn="just">
              <a:spcAft>
                <a:spcPts val="600"/>
              </a:spcAft>
            </a:pPr>
            <a:r>
              <a:rPr lang="ru-RU" sz="1200" b="1" dirty="0" smtClean="0">
                <a:solidFill>
                  <a:srgbClr val="4FAE30"/>
                </a:solidFill>
              </a:rPr>
              <a:t>Технологические возможности:</a:t>
            </a:r>
            <a:r>
              <a:rPr lang="ru-RU" sz="1200" b="1" dirty="0" smtClean="0"/>
              <a:t> </a:t>
            </a:r>
          </a:p>
          <a:p>
            <a:pPr marL="171450" indent="-171450" algn="just">
              <a:spcAft>
                <a:spcPts val="600"/>
              </a:spcAft>
              <a:buBlip>
                <a:blip r:embed="rId3"/>
              </a:buBlip>
            </a:pPr>
            <a:r>
              <a:rPr lang="ru-RU" sz="1200" dirty="0" smtClean="0"/>
              <a:t>Ремонт</a:t>
            </a:r>
            <a:r>
              <a:rPr lang="ru-RU" sz="1200" dirty="0"/>
              <a:t>, диагностика, профилактическое и техническое обслуживание шпиндельных узлов и фрезерных голов </a:t>
            </a:r>
            <a:r>
              <a:rPr lang="ru-RU" sz="1200" dirty="0" smtClean="0"/>
              <a:t>по </a:t>
            </a:r>
            <a:r>
              <a:rPr lang="ru-RU" sz="1200" dirty="0"/>
              <a:t>уникальным передовым швейцарским технологиям </a:t>
            </a:r>
            <a:r>
              <a:rPr lang="ru-RU" sz="1200" dirty="0" smtClean="0"/>
              <a:t>таких </a:t>
            </a:r>
            <a:r>
              <a:rPr lang="ru-RU" sz="1200" dirty="0"/>
              <a:t>производителей, как: </a:t>
            </a:r>
            <a:r>
              <a:rPr lang="de-DE" sz="1200" dirty="0"/>
              <a:t>Fischer, Fortuna, </a:t>
            </a:r>
            <a:r>
              <a:rPr lang="de-DE" sz="1200" dirty="0" err="1"/>
              <a:t>Precise</a:t>
            </a:r>
            <a:r>
              <a:rPr lang="de-DE" sz="1200" dirty="0"/>
              <a:t>, </a:t>
            </a:r>
            <a:r>
              <a:rPr lang="de-DE" sz="1200" dirty="0" err="1" smtClean="0"/>
              <a:t>Tramec</a:t>
            </a:r>
            <a:r>
              <a:rPr lang="de-DE" sz="1200" dirty="0" smtClean="0"/>
              <a:t>, </a:t>
            </a:r>
            <a:r>
              <a:rPr lang="de-DE" sz="1200" dirty="0" err="1" smtClean="0"/>
              <a:t>Chiron</a:t>
            </a:r>
            <a:r>
              <a:rPr lang="de-DE" sz="1200" dirty="0"/>
              <a:t>, MAG, </a:t>
            </a:r>
            <a:r>
              <a:rPr lang="de-DE" sz="1200" dirty="0" err="1"/>
              <a:t>Weiss</a:t>
            </a:r>
            <a:r>
              <a:rPr lang="de-DE" sz="1200" dirty="0"/>
              <a:t>, Deckel </a:t>
            </a:r>
            <a:r>
              <a:rPr lang="de-DE" sz="1200" dirty="0" err="1"/>
              <a:t>Maho</a:t>
            </a:r>
            <a:r>
              <a:rPr lang="de-DE" sz="1200" dirty="0"/>
              <a:t>, Franz Kessler, IBAG, </a:t>
            </a:r>
            <a:r>
              <a:rPr lang="de-DE" sz="1200" dirty="0" err="1"/>
              <a:t>StarragHeckert</a:t>
            </a:r>
            <a:r>
              <a:rPr lang="de-DE" sz="1200" dirty="0"/>
              <a:t>, GMN, SLF, Hermle, </a:t>
            </a:r>
            <a:r>
              <a:rPr lang="de-DE" sz="1200" dirty="0" err="1"/>
              <a:t>Diebold</a:t>
            </a:r>
            <a:r>
              <a:rPr lang="de-DE" sz="1200" dirty="0"/>
              <a:t>, </a:t>
            </a:r>
            <a:r>
              <a:rPr lang="de-DE" sz="1200" dirty="0" err="1"/>
              <a:t>Gamfior</a:t>
            </a:r>
            <a:r>
              <a:rPr lang="de-DE" sz="1200" dirty="0"/>
              <a:t>, </a:t>
            </a:r>
            <a:r>
              <a:rPr lang="de-DE" sz="1200" dirty="0" err="1"/>
              <a:t>Hurco</a:t>
            </a:r>
            <a:r>
              <a:rPr lang="de-DE" sz="1200" dirty="0"/>
              <a:t>, Jager, </a:t>
            </a:r>
            <a:r>
              <a:rPr lang="de-DE" sz="1200" dirty="0" err="1"/>
              <a:t>Kitamura</a:t>
            </a:r>
            <a:r>
              <a:rPr lang="de-DE" sz="1200" dirty="0"/>
              <a:t>, Siemens, Renaud, </a:t>
            </a:r>
            <a:r>
              <a:rPr lang="de-DE" sz="1200" dirty="0" err="1"/>
              <a:t>Omlat</a:t>
            </a:r>
            <a:r>
              <a:rPr lang="de-DE" sz="1200" dirty="0"/>
              <a:t>, </a:t>
            </a:r>
            <a:r>
              <a:rPr lang="de-DE" sz="1200" dirty="0" err="1"/>
              <a:t>Step-Tec</a:t>
            </a:r>
            <a:r>
              <a:rPr lang="de-DE" sz="1200" dirty="0"/>
              <a:t> </a:t>
            </a:r>
            <a:r>
              <a:rPr lang="ru-RU" sz="1200" dirty="0"/>
              <a:t>и многих </a:t>
            </a:r>
            <a:r>
              <a:rPr lang="ru-RU" sz="1200" dirty="0" smtClean="0"/>
              <a:t>других;</a:t>
            </a:r>
          </a:p>
          <a:p>
            <a:pPr marL="171450" indent="-171450" algn="just">
              <a:spcAft>
                <a:spcPts val="600"/>
              </a:spcAft>
              <a:buBlip>
                <a:blip r:embed="rId3"/>
              </a:buBlip>
            </a:pPr>
            <a:r>
              <a:rPr lang="ru-RU" sz="1200" dirty="0" smtClean="0"/>
              <a:t>Обеспечение </a:t>
            </a:r>
            <a:r>
              <a:rPr lang="ru-RU" sz="1200" dirty="0"/>
              <a:t>доступности рабочего ШУ в </a:t>
            </a:r>
            <a:r>
              <a:rPr lang="ru-RU" sz="1200" dirty="0" smtClean="0"/>
              <a:t>течение </a:t>
            </a:r>
            <a:r>
              <a:rPr lang="ru-RU" sz="1200" dirty="0"/>
              <a:t>24 часов путем организации подменного фонда;</a:t>
            </a:r>
          </a:p>
          <a:p>
            <a:pPr marL="171450" indent="-171450" algn="just">
              <a:buBlip>
                <a:blip r:embed="rId3"/>
              </a:buBlip>
            </a:pPr>
            <a:r>
              <a:rPr lang="ru-RU" sz="1200" dirty="0" smtClean="0"/>
              <a:t>Восстановление </a:t>
            </a:r>
            <a:r>
              <a:rPr lang="ru-RU" sz="1200" dirty="0"/>
              <a:t>и производство прецизионных комплектующих изделий шпиндельных узлов</a:t>
            </a:r>
            <a:r>
              <a:rPr lang="ru-RU" sz="1200" dirty="0" smtClean="0"/>
              <a:t>.</a:t>
            </a:r>
            <a:endParaRPr lang="ru-RU" sz="12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0821" y="1050990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36388" y="5461076"/>
            <a:ext cx="550330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1400" b="1" dirty="0" smtClean="0">
                <a:solidFill>
                  <a:schemeClr val="accent2"/>
                </a:solidFill>
              </a:rPr>
              <a:t>11 ЛЕТ НА РЫНКЕ</a:t>
            </a:r>
          </a:p>
          <a:p>
            <a:pPr algn="ctr"/>
            <a:endParaRPr lang="ru-RU" sz="800" b="1" dirty="0">
              <a:solidFill>
                <a:schemeClr val="accent2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2"/>
                </a:solidFill>
              </a:rPr>
              <a:t>ОТРЕМОНТИРОВАНО БОЛЕЕ 1 500 ШПИНДЕЛЕЙ</a:t>
            </a:r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139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318" y="930858"/>
            <a:ext cx="3039533" cy="147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318" y="2373202"/>
            <a:ext cx="3039533" cy="2026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2603" y="4399557"/>
            <a:ext cx="3019910" cy="180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/>
          <p:cNvSpPr txBox="1"/>
          <p:nvPr/>
        </p:nvSpPr>
        <p:spPr>
          <a:xfrm>
            <a:off x="4139952" y="1021045"/>
            <a:ext cx="25922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1600" b="1">
                <a:solidFill>
                  <a:srgbClr val="4FAE30"/>
                </a:solidFill>
              </a:rPr>
              <a:t>www.fischerspindle.ru</a:t>
            </a:r>
            <a:endParaRPr lang="ru-RU" sz="16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28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75679" y="1069073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331640" y="4293096"/>
            <a:ext cx="83529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8294" y="733246"/>
            <a:ext cx="5793906" cy="581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600" b="1" dirty="0">
                <a:solidFill>
                  <a:srgbClr val="4FAE30"/>
                </a:solidFill>
              </a:rPr>
              <a:t>ООО </a:t>
            </a:r>
            <a:r>
              <a:rPr lang="ru-RU" sz="1600" b="1" dirty="0" smtClean="0">
                <a:solidFill>
                  <a:srgbClr val="4FAE30"/>
                </a:solidFill>
              </a:rPr>
              <a:t>«Элрон»</a:t>
            </a:r>
            <a:r>
              <a:rPr lang="ru-RU" sz="1400" dirty="0"/>
              <a:t> </a:t>
            </a:r>
            <a:r>
              <a:rPr lang="en-US" sz="1400" dirty="0" smtClean="0"/>
              <a:t>        </a:t>
            </a:r>
            <a:r>
              <a:rPr lang="en-US" sz="1400" b="1" dirty="0" smtClean="0">
                <a:solidFill>
                  <a:srgbClr val="4FAE30"/>
                </a:solidFill>
              </a:rPr>
              <a:t>www.elron.tech</a:t>
            </a:r>
            <a:endParaRPr lang="ru-RU" sz="1400" b="1" dirty="0" smtClean="0">
              <a:solidFill>
                <a:srgbClr val="4FAE30"/>
              </a:solidFill>
            </a:endParaRPr>
          </a:p>
          <a:p>
            <a:pPr algn="just"/>
            <a:endParaRPr lang="ru-RU" sz="1200" dirty="0" smtClean="0">
              <a:solidFill>
                <a:srgbClr val="4FAE30"/>
              </a:solidFill>
            </a:endParaRPr>
          </a:p>
          <a:p>
            <a:r>
              <a:rPr lang="ru-RU" sz="1200" b="1" dirty="0" smtClean="0">
                <a:solidFill>
                  <a:srgbClr val="4FAE30"/>
                </a:solidFill>
              </a:rPr>
              <a:t>Разработка приборов, устройств и систем «под ключ» (НИОКР «полного цикла», НИР, ОКР):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Аналитические обзоры по имеющимся решениям, патентный поиск;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Разработка технических требований, технического предложения;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Разработка конструкторской и технологической документации;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Разработка эксплуатационной документации (паспорта, руководства по эксплуатации и монтажу и т.д.), технических условий;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Подготовка заявок на патенты на полезные модели и изобретения по имеющимся решениям;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Изготовление макетов, прототипов, серийных изделий;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Разработка программ испытаний, подбор испытательных лабораторий;</a:t>
            </a:r>
          </a:p>
          <a:p>
            <a:endParaRPr lang="ru-RU" sz="1200" dirty="0"/>
          </a:p>
          <a:p>
            <a:r>
              <a:rPr lang="ru-RU" sz="1200" b="1" dirty="0" smtClean="0">
                <a:solidFill>
                  <a:srgbClr val="4FAE30"/>
                </a:solidFill>
              </a:rPr>
              <a:t>Инжиниринг, реверс-инжиниринг: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Расчеты электрического, магнитного, тепловых полей;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Прочностные расчеты;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Разработка изделия-аналога (реверс-инжиниринг);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r>
              <a:rPr lang="ru-RU" sz="1200" b="1" dirty="0" smtClean="0">
                <a:solidFill>
                  <a:srgbClr val="4FAE30"/>
                </a:solidFill>
              </a:rPr>
              <a:t>Серийное контрактное производство, автоматизация производства: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Производство электрических шкафов под Заказчика;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Производство иных электротехнических изделий, приборов и систем под Заказчика;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Автоматизация производства у Заказчика;</a:t>
            </a:r>
          </a:p>
          <a:p>
            <a:pPr marL="171450" indent="-171450">
              <a:buClr>
                <a:srgbClr val="4FAE30"/>
              </a:buClr>
              <a:buFont typeface="Arial" panose="020B0604020202020204" pitchFamily="34" charset="0"/>
              <a:buChar char="•"/>
            </a:pPr>
            <a:r>
              <a:rPr lang="ru-RU" sz="1200" dirty="0" smtClean="0"/>
              <a:t>Разработка линий технического контроля.</a:t>
            </a:r>
            <a:endParaRPr lang="ru-RU" sz="1200" dirty="0"/>
          </a:p>
          <a:p>
            <a:pPr algn="just"/>
            <a:endParaRPr lang="ru-RU" sz="1200" b="1" dirty="0" smtClean="0"/>
          </a:p>
          <a:p>
            <a:pPr algn="just"/>
            <a:endParaRPr lang="ru-RU" sz="1200" dirty="0"/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sp>
        <p:nvSpPr>
          <p:cNvPr id="2" name="AutoShape 2" descr="https://static.wixstatic.com/media/2f5080_3300bac3eb4148f693b4cc227f9637ba~mv2.jpg/v1/fill/w_368,h_245,al_c,q_80,usm_0.66_1.00_0.01/2f5080_3300bac3eb4148f693b4cc227f9637ba~mv2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48" b="22659"/>
          <a:stretch/>
        </p:blipFill>
        <p:spPr>
          <a:xfrm>
            <a:off x="7452320" y="1916832"/>
            <a:ext cx="1501399" cy="1052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124744"/>
            <a:ext cx="1943402" cy="129614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" b="21978"/>
          <a:stretch/>
        </p:blipFill>
        <p:spPr>
          <a:xfrm rot="5400000">
            <a:off x="7527847" y="3065441"/>
            <a:ext cx="1289105" cy="158417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27" t="5260" r="10548"/>
          <a:stretch/>
        </p:blipFill>
        <p:spPr>
          <a:xfrm>
            <a:off x="6228184" y="2636912"/>
            <a:ext cx="1652276" cy="115212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4797152"/>
            <a:ext cx="1296144" cy="141711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077072"/>
            <a:ext cx="1498152" cy="144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700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7504" y="251769"/>
            <a:ext cx="903649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AC00"/>
                </a:solidFill>
              </a:rPr>
              <a:t>Центр </a:t>
            </a:r>
            <a:r>
              <a:rPr lang="ru-RU" b="1" dirty="0">
                <a:solidFill>
                  <a:srgbClr val="00AC00"/>
                </a:solidFill>
              </a:rPr>
              <a:t>технологического обеспечения Технопарка – база технологических </a:t>
            </a:r>
            <a:endParaRPr lang="ru-RU" b="1" dirty="0" smtClean="0">
              <a:solidFill>
                <a:srgbClr val="00AC00"/>
              </a:solidFill>
            </a:endParaRPr>
          </a:p>
          <a:p>
            <a:r>
              <a:rPr lang="ru-RU" b="1" dirty="0" smtClean="0">
                <a:solidFill>
                  <a:srgbClr val="00AC00"/>
                </a:solidFill>
              </a:rPr>
              <a:t>сервисов </a:t>
            </a:r>
            <a:r>
              <a:rPr lang="ru-RU" b="1" dirty="0">
                <a:solidFill>
                  <a:srgbClr val="00AC00"/>
                </a:solidFill>
              </a:rPr>
              <a:t>для инновационных компаний и контрактного производства </a:t>
            </a:r>
            <a:endParaRPr lang="ru-RU" b="1" dirty="0">
              <a:solidFill>
                <a:srgbClr val="4FAE30"/>
              </a:solidFill>
            </a:endParaRPr>
          </a:p>
          <a:p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endParaRPr lang="ru-RU" sz="1200" dirty="0"/>
          </a:p>
          <a:p>
            <a:pPr algn="ctr"/>
            <a:r>
              <a:rPr lang="ru-RU" sz="2400" b="1" dirty="0">
                <a:solidFill>
                  <a:srgbClr val="4FAE30"/>
                </a:solidFill>
              </a:rPr>
              <a:t>Обращаясь к нам, будьте уверены – мы найдём </a:t>
            </a:r>
            <a:endParaRPr lang="ru-RU" sz="2400" b="1" dirty="0" smtClean="0">
              <a:solidFill>
                <a:srgbClr val="4FAE3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4FAE30"/>
                </a:solidFill>
              </a:rPr>
              <a:t>комплексное </a:t>
            </a:r>
            <a:r>
              <a:rPr lang="ru-RU" sz="2400" b="1" dirty="0">
                <a:solidFill>
                  <a:srgbClr val="4FAE30"/>
                </a:solidFill>
              </a:rPr>
              <a:t>решение </a:t>
            </a:r>
          </a:p>
          <a:p>
            <a:pPr algn="ctr"/>
            <a:r>
              <a:rPr lang="ru-RU" sz="2400" b="1" dirty="0">
                <a:solidFill>
                  <a:srgbClr val="4FAE30"/>
                </a:solidFill>
              </a:rPr>
              <a:t>любой Вашей технологической задачи.</a:t>
            </a:r>
          </a:p>
          <a:p>
            <a:pPr algn="ctr"/>
            <a:endParaRPr lang="ru-RU" sz="2400" b="1" dirty="0">
              <a:solidFill>
                <a:srgbClr val="4FAE30"/>
              </a:solidFill>
            </a:endParaRPr>
          </a:p>
          <a:p>
            <a:pPr algn="ctr"/>
            <a:r>
              <a:rPr lang="ru-RU" sz="2600" b="1" dirty="0">
                <a:solidFill>
                  <a:srgbClr val="4FAE30"/>
                </a:solidFill>
              </a:rPr>
              <a:t>Приглашаем к сотрудничеству</a:t>
            </a:r>
            <a:r>
              <a:rPr lang="ru-RU" sz="2600" b="1" dirty="0" smtClean="0">
                <a:solidFill>
                  <a:srgbClr val="4FAE30"/>
                </a:solidFill>
              </a:rPr>
              <a:t>!</a:t>
            </a:r>
          </a:p>
          <a:p>
            <a:pPr algn="ctr"/>
            <a:endParaRPr lang="ru-RU" sz="2400" b="1" dirty="0" smtClean="0">
              <a:solidFill>
                <a:srgbClr val="4FAE30"/>
              </a:solidFill>
            </a:endParaRPr>
          </a:p>
          <a:p>
            <a:pPr algn="ctr"/>
            <a:r>
              <a:rPr lang="ru-RU" sz="2000" b="1" dirty="0" smtClean="0">
                <a:solidFill>
                  <a:srgbClr val="4FAE30"/>
                </a:solidFill>
              </a:rPr>
              <a:t>Контакты :</a:t>
            </a:r>
          </a:p>
          <a:p>
            <a:r>
              <a:rPr lang="ru-RU" sz="2200" b="1" smtClean="0">
                <a:solidFill>
                  <a:srgbClr val="4FAE30"/>
                </a:solidFill>
              </a:rPr>
              <a:t>      Елгаев </a:t>
            </a:r>
            <a:r>
              <a:rPr lang="ru-RU" sz="2200" b="1" dirty="0" smtClean="0">
                <a:solidFill>
                  <a:srgbClr val="4FAE30"/>
                </a:solidFill>
              </a:rPr>
              <a:t>Евгений Алексеевич </a:t>
            </a:r>
            <a:r>
              <a:rPr lang="ru-RU" sz="2000" b="1" dirty="0" smtClean="0">
                <a:solidFill>
                  <a:srgbClr val="4FAE30"/>
                </a:solidFill>
              </a:rPr>
              <a:t>– Руководитель промышленного </a:t>
            </a:r>
            <a:r>
              <a:rPr lang="ru-RU" sz="2000" b="1" smtClean="0">
                <a:solidFill>
                  <a:srgbClr val="4FAE30"/>
                </a:solidFill>
              </a:rPr>
              <a:t>кластера Технопарка</a:t>
            </a:r>
            <a:endParaRPr lang="ru-RU" sz="20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4FAE30"/>
                </a:solidFill>
              </a:rPr>
              <a:t>                                             Тел.:</a:t>
            </a:r>
            <a:r>
              <a:rPr lang="en-US" sz="2000" b="1" dirty="0" smtClean="0">
                <a:solidFill>
                  <a:srgbClr val="4FAE30"/>
                </a:solidFill>
              </a:rPr>
              <a:t> </a:t>
            </a:r>
            <a:r>
              <a:rPr lang="en-US" sz="2000" b="1" dirty="0">
                <a:solidFill>
                  <a:srgbClr val="4FAE30"/>
                </a:solidFill>
              </a:rPr>
              <a:t>+</a:t>
            </a:r>
            <a:r>
              <a:rPr lang="en-US" sz="2000" b="1" dirty="0" smtClean="0">
                <a:solidFill>
                  <a:srgbClr val="4FAE30"/>
                </a:solidFill>
              </a:rPr>
              <a:t>7</a:t>
            </a:r>
            <a:r>
              <a:rPr lang="ru-RU" sz="2000" b="1" dirty="0" smtClean="0">
                <a:solidFill>
                  <a:srgbClr val="4FAE30"/>
                </a:solidFill>
              </a:rPr>
              <a:t> (</a:t>
            </a:r>
            <a:r>
              <a:rPr lang="en-US" sz="2000" b="1" dirty="0" smtClean="0">
                <a:solidFill>
                  <a:srgbClr val="4FAE30"/>
                </a:solidFill>
              </a:rPr>
              <a:t>383</a:t>
            </a:r>
            <a:r>
              <a:rPr lang="ru-RU" sz="2000" b="1" dirty="0" smtClean="0">
                <a:solidFill>
                  <a:srgbClr val="4FAE30"/>
                </a:solidFill>
              </a:rPr>
              <a:t>) </a:t>
            </a:r>
            <a:r>
              <a:rPr lang="en-US" sz="2000" b="1" dirty="0" smtClean="0">
                <a:solidFill>
                  <a:srgbClr val="4FAE30"/>
                </a:solidFill>
              </a:rPr>
              <a:t>344</a:t>
            </a:r>
            <a:r>
              <a:rPr lang="ru-RU" sz="2000" b="1" dirty="0" smtClean="0">
                <a:solidFill>
                  <a:srgbClr val="4FAE30"/>
                </a:solidFill>
              </a:rPr>
              <a:t>-</a:t>
            </a:r>
            <a:r>
              <a:rPr lang="en-US" sz="2000" b="1" dirty="0" smtClean="0">
                <a:solidFill>
                  <a:srgbClr val="4FAE30"/>
                </a:solidFill>
              </a:rPr>
              <a:t>93</a:t>
            </a:r>
            <a:r>
              <a:rPr lang="ru-RU" sz="2000" b="1" dirty="0" smtClean="0">
                <a:solidFill>
                  <a:srgbClr val="4FAE30"/>
                </a:solidFill>
              </a:rPr>
              <a:t>-</a:t>
            </a:r>
            <a:r>
              <a:rPr lang="en-US" sz="2000" b="1" dirty="0" smtClean="0">
                <a:solidFill>
                  <a:srgbClr val="4FAE30"/>
                </a:solidFill>
              </a:rPr>
              <a:t>13 </a:t>
            </a:r>
            <a:r>
              <a:rPr lang="en-US" sz="2000" b="1" dirty="0">
                <a:solidFill>
                  <a:srgbClr val="4FAE30"/>
                </a:solidFill>
              </a:rPr>
              <a:t>(</a:t>
            </a:r>
            <a:r>
              <a:rPr lang="ru-RU" sz="2000" b="1" dirty="0" smtClean="0">
                <a:solidFill>
                  <a:srgbClr val="4FAE30"/>
                </a:solidFill>
              </a:rPr>
              <a:t>доп.1071)</a:t>
            </a:r>
          </a:p>
          <a:p>
            <a:pPr algn="just"/>
            <a:endParaRPr lang="ru-RU" sz="11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4FAE30"/>
                </a:solidFill>
              </a:rPr>
              <a:t>                                             Моб.:+7-909-533-31-13 </a:t>
            </a:r>
          </a:p>
          <a:p>
            <a:pPr algn="just"/>
            <a:endParaRPr lang="ru-RU" sz="11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2000" b="1" dirty="0" smtClean="0">
                <a:solidFill>
                  <a:srgbClr val="4FAE30"/>
                </a:solidFill>
              </a:rPr>
              <a:t>                                             </a:t>
            </a:r>
            <a:r>
              <a:rPr lang="en-US" sz="2000" b="1" dirty="0" smtClean="0">
                <a:solidFill>
                  <a:srgbClr val="4FAE30"/>
                </a:solidFill>
              </a:rPr>
              <a:t>E-mail:</a:t>
            </a:r>
            <a:r>
              <a:rPr lang="ru-RU" sz="2000" b="1" dirty="0" smtClean="0">
                <a:solidFill>
                  <a:srgbClr val="4FAE30"/>
                </a:solidFill>
              </a:rPr>
              <a:t> </a:t>
            </a:r>
            <a:r>
              <a:rPr lang="en-US" sz="2000" b="1" dirty="0" smtClean="0">
                <a:solidFill>
                  <a:srgbClr val="4FAE30"/>
                </a:solidFill>
              </a:rPr>
              <a:t>elgaev@academpark.com</a:t>
            </a:r>
            <a:endParaRPr lang="ru-RU" sz="2000" b="1" dirty="0" smtClean="0">
              <a:solidFill>
                <a:srgbClr val="4FAE30"/>
              </a:solidFill>
            </a:endParaRPr>
          </a:p>
          <a:p>
            <a:pPr algn="ctr"/>
            <a:endParaRPr lang="ru-RU" sz="2000" b="1" dirty="0">
              <a:solidFill>
                <a:srgbClr val="4FAE30"/>
              </a:solidFill>
            </a:endParaRP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776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9512" y="3139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1900" b="1" dirty="0" smtClean="0">
                <a:solidFill>
                  <a:srgbClr val="00AC00"/>
                </a:solidFill>
              </a:rPr>
              <a:t>ЦТО: функция «одного окна» по предоставлению технологических услуг</a:t>
            </a:r>
            <a:endParaRPr lang="ru-RU" sz="1900" b="1" dirty="0">
              <a:solidFill>
                <a:srgbClr val="4FAE30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ЦТО предоставляет широкий спектр технологических услуг                          по принципу «одного окна»:</a:t>
            </a:r>
            <a:r>
              <a:rPr lang="ru-RU" sz="2000" b="1" dirty="0" smtClean="0">
                <a:solidFill>
                  <a:srgbClr val="00AC00"/>
                </a:solidFill>
              </a:rPr>
              <a:t> </a:t>
            </a:r>
          </a:p>
          <a:p>
            <a:endParaRPr lang="ru-RU" sz="800" b="1" dirty="0" smtClean="0">
              <a:solidFill>
                <a:srgbClr val="00AC00"/>
              </a:solidFill>
            </a:endParaRPr>
          </a:p>
          <a:p>
            <a:r>
              <a:rPr lang="ru-RU" b="1" dirty="0">
                <a:solidFill>
                  <a:srgbClr val="00AC00"/>
                </a:solidFill>
              </a:rPr>
              <a:t> </a:t>
            </a:r>
            <a:r>
              <a:rPr lang="ru-RU" sz="2000" b="1" dirty="0" smtClean="0">
                <a:solidFill>
                  <a:srgbClr val="00AC00"/>
                </a:solidFill>
              </a:rPr>
              <a:t>Инновационным компаниям</a:t>
            </a:r>
          </a:p>
          <a:p>
            <a:endParaRPr lang="ru-RU" b="1" dirty="0" smtClean="0">
              <a:solidFill>
                <a:srgbClr val="00AC00"/>
              </a:solidFill>
            </a:endParaRP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р</a:t>
            </a:r>
            <a:r>
              <a:rPr lang="ru-RU" sz="1600" b="1" dirty="0" smtClean="0"/>
              <a:t>азработка конструкторской документации по эскизам заказчика</a:t>
            </a:r>
          </a:p>
          <a:p>
            <a:pPr>
              <a:buClr>
                <a:srgbClr val="4FAE30"/>
              </a:buClr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и</a:t>
            </a:r>
            <a:r>
              <a:rPr lang="ru-RU" sz="1600" b="1" dirty="0" smtClean="0"/>
              <a:t>зготовление прототипов новых изделий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п</a:t>
            </a:r>
            <a:r>
              <a:rPr lang="ru-RU" sz="1600" b="1" dirty="0" smtClean="0"/>
              <a:t>роведение испытаний и сертификация опытных образцов изделий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и</a:t>
            </a:r>
            <a:r>
              <a:rPr lang="ru-RU" sz="1600" b="1" dirty="0" smtClean="0"/>
              <a:t>зготовление технологической оснастки для </a:t>
            </a:r>
          </a:p>
          <a:p>
            <a:pPr>
              <a:buClr>
                <a:srgbClr val="4FAE30"/>
              </a:buClr>
            </a:pPr>
            <a:r>
              <a:rPr lang="ru-RU" sz="1600" b="1" dirty="0"/>
              <a:t> </a:t>
            </a:r>
            <a:r>
              <a:rPr lang="ru-RU" sz="1600" b="1" dirty="0" smtClean="0"/>
              <a:t>     начала серийного производства изделий</a:t>
            </a:r>
          </a:p>
          <a:p>
            <a:pPr>
              <a:buClr>
                <a:srgbClr val="4FAE30"/>
              </a:buClr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р</a:t>
            </a:r>
            <a:r>
              <a:rPr lang="ru-RU" sz="1600" b="1" dirty="0" smtClean="0"/>
              <a:t>азработка дизайна изделия 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р</a:t>
            </a:r>
            <a:r>
              <a:rPr lang="ru-RU" sz="1600" b="1" dirty="0" smtClean="0"/>
              <a:t>азработка и изготовление упаковки</a:t>
            </a:r>
          </a:p>
          <a:p>
            <a:pPr>
              <a:buClr>
                <a:srgbClr val="4FAE30"/>
              </a:buClr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600" b="1" dirty="0"/>
              <a:t>д</a:t>
            </a:r>
            <a:r>
              <a:rPr lang="ru-RU" sz="1600" b="1" dirty="0" smtClean="0"/>
              <a:t>изайн и изготовление печатной </a:t>
            </a:r>
          </a:p>
          <a:p>
            <a:pPr>
              <a:buClr>
                <a:srgbClr val="4FAE30"/>
              </a:buClr>
            </a:pPr>
            <a:r>
              <a:rPr lang="ru-RU" sz="1600" b="1" dirty="0" smtClean="0"/>
              <a:t>      продукции(рекламные материалы</a:t>
            </a:r>
            <a:r>
              <a:rPr lang="ru-RU" sz="1600" b="1" dirty="0"/>
              <a:t>, </a:t>
            </a:r>
          </a:p>
          <a:p>
            <a:pPr>
              <a:buClr>
                <a:srgbClr val="4FAE30"/>
              </a:buClr>
            </a:pPr>
            <a:r>
              <a:rPr lang="ru-RU" sz="1600" b="1" dirty="0" smtClean="0"/>
              <a:t>      руководства </a:t>
            </a:r>
            <a:r>
              <a:rPr lang="ru-RU" sz="1600" b="1" dirty="0"/>
              <a:t>по </a:t>
            </a:r>
            <a:r>
              <a:rPr lang="ru-RU" sz="1600" b="1" dirty="0" smtClean="0"/>
              <a:t>эксплуатации,</a:t>
            </a:r>
          </a:p>
          <a:p>
            <a:pPr>
              <a:buClr>
                <a:srgbClr val="4FAE30"/>
              </a:buClr>
            </a:pPr>
            <a:r>
              <a:rPr lang="ru-RU" sz="1600" b="1" dirty="0" smtClean="0"/>
              <a:t>      гарантийные </a:t>
            </a:r>
            <a:r>
              <a:rPr lang="ru-RU" sz="1600" b="1" dirty="0"/>
              <a:t>талоны и т.п.)</a:t>
            </a:r>
          </a:p>
          <a:p>
            <a:pPr marL="285750" indent="-285750">
              <a:buFontTx/>
              <a:buChar char="-"/>
            </a:pPr>
            <a:endParaRPr lang="ru-RU" b="1" dirty="0" smtClean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79512" y="183699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 descr="O:\Общие документы\ФИЛЬМЫ, ФОТО,АУДИОКНИГИ\Здания Технопарка\Атриум\02.06.11\IMG_6564777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2827" y="3594506"/>
            <a:ext cx="3689652" cy="2535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502425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5575" y="990231"/>
            <a:ext cx="813690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ЦТО </a:t>
            </a:r>
            <a:r>
              <a:rPr lang="ru-RU" b="1" dirty="0"/>
              <a:t>предоставляет широкий спектр технологических </a:t>
            </a:r>
            <a:r>
              <a:rPr lang="ru-RU" b="1" dirty="0" smtClean="0"/>
              <a:t>услуг                                                 </a:t>
            </a:r>
            <a:r>
              <a:rPr lang="ru-RU" b="1" dirty="0"/>
              <a:t>по принципу «одного окна»:</a:t>
            </a:r>
            <a:r>
              <a:rPr lang="ru-RU" b="1" dirty="0">
                <a:solidFill>
                  <a:srgbClr val="00AC00"/>
                </a:solidFill>
              </a:rPr>
              <a:t> </a:t>
            </a:r>
          </a:p>
          <a:p>
            <a:endParaRPr lang="ru-RU" sz="700" b="1" dirty="0">
              <a:solidFill>
                <a:srgbClr val="00AC00"/>
              </a:solidFill>
            </a:endParaRPr>
          </a:p>
          <a:p>
            <a:r>
              <a:rPr lang="ru-RU" b="1" dirty="0" smtClean="0">
                <a:solidFill>
                  <a:srgbClr val="4FAE30"/>
                </a:solidFill>
              </a:rPr>
              <a:t>Предприятиям </a:t>
            </a:r>
            <a:r>
              <a:rPr lang="ru-RU" b="1" dirty="0">
                <a:solidFill>
                  <a:srgbClr val="4FAE30"/>
                </a:solidFill>
              </a:rPr>
              <a:t>малого и среднего </a:t>
            </a:r>
            <a:r>
              <a:rPr lang="ru-RU" b="1" dirty="0" smtClean="0">
                <a:solidFill>
                  <a:srgbClr val="4FAE30"/>
                </a:solidFill>
              </a:rPr>
              <a:t>бизнеса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оказание широкого спектра технологических сервисов по заявкам заказчика</a:t>
            </a:r>
          </a:p>
          <a:p>
            <a:pPr>
              <a:buClr>
                <a:srgbClr val="4FAE30"/>
              </a:buClr>
            </a:pPr>
            <a:endParaRPr lang="ru-RU" sz="700" b="1" dirty="0" smtClean="0"/>
          </a:p>
          <a:p>
            <a:r>
              <a:rPr lang="ru-RU" b="1" dirty="0" smtClean="0">
                <a:solidFill>
                  <a:srgbClr val="4FAE30"/>
                </a:solidFill>
              </a:rPr>
              <a:t>Производственным компаниям 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/>
              <a:t>б</a:t>
            </a:r>
            <a:r>
              <a:rPr lang="ru-RU" sz="1400" b="1" dirty="0" smtClean="0"/>
              <a:t>ыстрое изготовление прототипа изделия (</a:t>
            </a:r>
            <a:r>
              <a:rPr lang="ru-RU" sz="1400" b="1" dirty="0" err="1" smtClean="0"/>
              <a:t>прототипирование</a:t>
            </a:r>
            <a:r>
              <a:rPr lang="ru-RU" sz="1400" b="1" dirty="0" smtClean="0"/>
              <a:t>)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/>
              <a:t>с</a:t>
            </a:r>
            <a:r>
              <a:rPr lang="ru-RU" sz="1400" b="1" dirty="0" smtClean="0"/>
              <a:t>ерийное и мелкосерийное изготовление деталей и изделий по техническому заданию заказчика (контрактное производство)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изготовление технологической оснастки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/>
              <a:t>п</a:t>
            </a:r>
            <a:r>
              <a:rPr lang="ru-RU" sz="1400" b="1" dirty="0" smtClean="0"/>
              <a:t>роведение широкого спектра испытаний материалов и изделий </a:t>
            </a:r>
          </a:p>
          <a:p>
            <a:pPr>
              <a:buClr>
                <a:srgbClr val="4FAE30"/>
              </a:buClr>
            </a:pPr>
            <a:r>
              <a:rPr lang="ru-RU" sz="1400" b="1" dirty="0"/>
              <a:t> </a:t>
            </a:r>
            <a:r>
              <a:rPr lang="ru-RU" sz="1400" b="1" dirty="0" smtClean="0"/>
              <a:t>      в сертифицированном испытательном центре</a:t>
            </a:r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/>
              <a:t>и</a:t>
            </a:r>
            <a:r>
              <a:rPr lang="ru-RU" sz="1400" b="1" dirty="0" smtClean="0"/>
              <a:t>нжиниринг (оптимизация конструкции и  </a:t>
            </a:r>
          </a:p>
          <a:p>
            <a:pPr>
              <a:buClr>
                <a:srgbClr val="4FAE30"/>
              </a:buClr>
            </a:pPr>
            <a:r>
              <a:rPr lang="ru-RU" sz="1400" b="1" dirty="0" smtClean="0"/>
              <a:t>       подбор материала под заданные параметры</a:t>
            </a:r>
          </a:p>
          <a:p>
            <a:pPr>
              <a:buClr>
                <a:srgbClr val="4FAE30"/>
              </a:buClr>
            </a:pPr>
            <a:r>
              <a:rPr lang="ru-RU" sz="1400" b="1" dirty="0" smtClean="0"/>
              <a:t>       деталей, создание цифрового двойника деталей, </a:t>
            </a:r>
          </a:p>
          <a:p>
            <a:pPr>
              <a:buClr>
                <a:srgbClr val="4FAE30"/>
              </a:buClr>
            </a:pPr>
            <a:r>
              <a:rPr lang="ru-RU" sz="1400" b="1" dirty="0" smtClean="0"/>
              <a:t>       разработка дизайна изделия)</a:t>
            </a:r>
          </a:p>
          <a:p>
            <a:pPr>
              <a:buClr>
                <a:srgbClr val="4FAE30"/>
              </a:buClr>
            </a:pPr>
            <a:endParaRPr lang="en-US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en-US" sz="1400" b="1" dirty="0" smtClean="0"/>
              <a:t>IT-</a:t>
            </a:r>
            <a:r>
              <a:rPr lang="ru-RU" sz="1400" b="1" dirty="0" smtClean="0"/>
              <a:t>сервис (разработка и написание </a:t>
            </a:r>
          </a:p>
          <a:p>
            <a:pPr>
              <a:buClr>
                <a:srgbClr val="4FAE30"/>
              </a:buClr>
            </a:pPr>
            <a:r>
              <a:rPr lang="ru-RU" sz="1400" b="1" dirty="0" smtClean="0"/>
              <a:t>      управляющих программ)</a:t>
            </a:r>
          </a:p>
          <a:p>
            <a:pPr>
              <a:buClr>
                <a:srgbClr val="4FAE30"/>
              </a:buClr>
            </a:pPr>
            <a:endParaRPr lang="ru-RU" sz="800" b="1" dirty="0" smtClean="0"/>
          </a:p>
          <a:p>
            <a:pPr marL="285750" indent="-2857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400" b="1" dirty="0" smtClean="0"/>
              <a:t>разработка и изготовление упаковки</a:t>
            </a:r>
            <a:endParaRPr lang="ru-RU" sz="1400" b="1" dirty="0"/>
          </a:p>
        </p:txBody>
      </p:sp>
      <p:pic>
        <p:nvPicPr>
          <p:cNvPr id="6" name="Picture 4" descr="C:\Users\elgaev\Documents\материалы сайт\ЦТО СНАРУЖИ\IMG_8867-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39" b="14895"/>
          <a:stretch/>
        </p:blipFill>
        <p:spPr bwMode="auto">
          <a:xfrm>
            <a:off x="5868144" y="3995304"/>
            <a:ext cx="3190640" cy="22601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9512" y="3139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1900" b="1" dirty="0" smtClean="0">
                <a:solidFill>
                  <a:srgbClr val="00AC00"/>
                </a:solidFill>
              </a:rPr>
              <a:t>ЦТО: функция «одного окна» по предоставлению технологических услуг</a:t>
            </a:r>
            <a:endParaRPr lang="ru-RU" sz="1900" b="1" dirty="0">
              <a:solidFill>
                <a:srgbClr val="4FAE30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322309" y="1700808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322309" y="2290118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7800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24062" y="188640"/>
            <a:ext cx="8352927" cy="62016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b="1" dirty="0" smtClean="0">
                <a:solidFill>
                  <a:srgbClr val="00AC00"/>
                </a:solidFill>
              </a:rPr>
              <a:t>Компании ЦТО</a:t>
            </a:r>
          </a:p>
          <a:p>
            <a:endParaRPr lang="ru-RU" b="1" dirty="0">
              <a:solidFill>
                <a:srgbClr val="4FAE30"/>
              </a:solidFill>
            </a:endParaRPr>
          </a:p>
          <a:p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r>
              <a:rPr lang="ru-RU" sz="1600" b="1" dirty="0">
                <a:solidFill>
                  <a:srgbClr val="4FAE30"/>
                </a:solidFill>
              </a:rPr>
              <a:t>ООО «</a:t>
            </a:r>
            <a:r>
              <a:rPr lang="ru-RU" sz="1600" b="1" dirty="0" smtClean="0">
                <a:solidFill>
                  <a:srgbClr val="4FAE30"/>
                </a:solidFill>
              </a:rPr>
              <a:t>ГАРС»</a:t>
            </a:r>
            <a:r>
              <a:rPr lang="en-US" sz="1600" b="1" dirty="0" smtClean="0">
                <a:solidFill>
                  <a:srgbClr val="4FAE30"/>
                </a:solidFill>
              </a:rPr>
              <a:t>   www.</a:t>
            </a:r>
            <a:r>
              <a:rPr lang="ru-RU" sz="1600" b="1" dirty="0" smtClean="0"/>
              <a:t> </a:t>
            </a:r>
            <a:r>
              <a:rPr lang="en-US" sz="1600" b="1" dirty="0" smtClean="0">
                <a:solidFill>
                  <a:srgbClr val="4FAE30"/>
                </a:solidFill>
              </a:rPr>
              <a:t>gars.pro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>
              <a:buClr>
                <a:srgbClr val="4FAE30"/>
              </a:buClr>
            </a:pPr>
            <a:r>
              <a:rPr lang="ru-RU" sz="1300" b="1" dirty="0" smtClean="0"/>
              <a:t>Обработка</a:t>
            </a:r>
            <a:r>
              <a:rPr lang="ru-RU" sz="1300" b="1" dirty="0"/>
              <a:t> листовых материалов </a:t>
            </a:r>
            <a:r>
              <a:rPr lang="ru-RU" sz="1300" b="1" dirty="0" smtClean="0"/>
              <a:t>(металл</a:t>
            </a:r>
            <a:r>
              <a:rPr lang="ru-RU" sz="1300" b="1" dirty="0"/>
              <a:t>, стекло, камень, </a:t>
            </a:r>
            <a:r>
              <a:rPr lang="ru-RU" sz="1300" b="1" dirty="0" err="1"/>
              <a:t>керамогранит</a:t>
            </a:r>
            <a:r>
              <a:rPr lang="ru-RU" sz="1300" b="1" dirty="0"/>
              <a:t>, </a:t>
            </a:r>
            <a:r>
              <a:rPr lang="ru-RU" sz="1300" b="1" dirty="0" smtClean="0"/>
              <a:t>бетон</a:t>
            </a:r>
            <a:r>
              <a:rPr lang="ru-RU" sz="1300" b="1" dirty="0"/>
              <a:t>, текстолит, пластик, </a:t>
            </a:r>
            <a:r>
              <a:rPr lang="ru-RU" sz="1300" b="1" dirty="0" smtClean="0"/>
              <a:t>резина          и </a:t>
            </a:r>
            <a:r>
              <a:rPr lang="ru-RU" sz="1300" b="1" dirty="0"/>
              <a:t>др.) толщиной до 200 </a:t>
            </a:r>
            <a:r>
              <a:rPr lang="ru-RU" sz="1300" b="1" dirty="0" smtClean="0"/>
              <a:t>мм. Специализация </a:t>
            </a:r>
            <a:r>
              <a:rPr lang="ru-RU" sz="1300" b="1" dirty="0"/>
              <a:t>на штучных и мелкосерийных </a:t>
            </a:r>
            <a:r>
              <a:rPr lang="ru-RU" sz="1300" b="1" dirty="0" smtClean="0"/>
              <a:t>заказах.</a:t>
            </a:r>
            <a:endParaRPr lang="ru-RU" sz="1300" b="1" dirty="0"/>
          </a:p>
          <a:p>
            <a:pPr algn="just">
              <a:buClr>
                <a:srgbClr val="4FAE30"/>
              </a:buClr>
            </a:pPr>
            <a:r>
              <a:rPr lang="ru-RU" sz="1300" b="1" dirty="0" smtClean="0"/>
              <a:t> </a:t>
            </a:r>
          </a:p>
          <a:p>
            <a:pPr algn="just">
              <a:buClr>
                <a:srgbClr val="4FAE30"/>
              </a:buClr>
            </a:pPr>
            <a:r>
              <a:rPr lang="ru-RU" sz="1300" b="1" dirty="0" smtClean="0">
                <a:solidFill>
                  <a:srgbClr val="4FAE30"/>
                </a:solidFill>
              </a:rPr>
              <a:t>Технологические возможности:</a:t>
            </a:r>
            <a:r>
              <a:rPr lang="ru-RU" sz="1300" dirty="0" smtClean="0">
                <a:solidFill>
                  <a:srgbClr val="4FAE30"/>
                </a:solidFill>
              </a:rPr>
              <a:t> </a:t>
            </a:r>
            <a:endParaRPr lang="ru-RU" sz="13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dirty="0" smtClean="0"/>
              <a:t>Гидроабразивная </a:t>
            </a:r>
            <a:r>
              <a:rPr lang="ru-RU" sz="1300" dirty="0"/>
              <a:t>и лазерная </a:t>
            </a:r>
            <a:r>
              <a:rPr lang="ru-RU" sz="1300" dirty="0" smtClean="0"/>
              <a:t>резка</a:t>
            </a:r>
            <a:r>
              <a:rPr lang="ru-RU" sz="1300" dirty="0"/>
              <a:t>, рубка</a:t>
            </a:r>
            <a:r>
              <a:rPr lang="ru-RU" sz="1300" dirty="0" smtClean="0"/>
              <a:t>, </a:t>
            </a:r>
            <a:r>
              <a:rPr lang="ru-RU" sz="1300" dirty="0"/>
              <a:t>гибка металла, </a:t>
            </a:r>
            <a:r>
              <a:rPr lang="ru-RU" sz="1300" dirty="0" err="1"/>
              <a:t>галтовка</a:t>
            </a:r>
            <a:r>
              <a:rPr lang="ru-RU" sz="1300" dirty="0" smtClean="0"/>
              <a:t>.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dirty="0" smtClean="0"/>
              <a:t>Изготовление </a:t>
            </a:r>
            <a:r>
              <a:rPr lang="ru-RU" sz="1300" dirty="0"/>
              <a:t>деталей, </a:t>
            </a:r>
            <a:r>
              <a:rPr lang="ru-RU" sz="1300" dirty="0" smtClean="0"/>
              <a:t>корпусов</a:t>
            </a:r>
            <a:r>
              <a:rPr lang="ru-RU" sz="1300" dirty="0"/>
              <a:t>, решеток, изоляционных элементов и др</a:t>
            </a:r>
            <a:r>
              <a:rPr lang="ru-RU" sz="1300" dirty="0" smtClean="0"/>
              <a:t>.</a:t>
            </a:r>
          </a:p>
          <a:p>
            <a:pPr algn="just">
              <a:buClr>
                <a:srgbClr val="4FAE30"/>
              </a:buClr>
            </a:pPr>
            <a:endParaRPr lang="ru-RU" sz="1300" dirty="0" smtClean="0"/>
          </a:p>
          <a:p>
            <a:pPr algn="just">
              <a:buClr>
                <a:srgbClr val="4FAE30"/>
              </a:buClr>
            </a:pPr>
            <a:r>
              <a:rPr lang="ru-RU" sz="1300" b="1" dirty="0" smtClean="0">
                <a:solidFill>
                  <a:srgbClr val="4FAE30"/>
                </a:solidFill>
              </a:rPr>
              <a:t>Оборудование:</a:t>
            </a:r>
            <a:r>
              <a:rPr lang="ru-RU" sz="1300" b="1" dirty="0" smtClean="0"/>
              <a:t> </a:t>
            </a:r>
            <a:endParaRPr lang="ru-RU" sz="1300" b="1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b="1" dirty="0"/>
              <a:t>Установки гидроабразивной резки OMAX 5555 </a:t>
            </a:r>
            <a:r>
              <a:rPr lang="ru-RU" sz="1300" dirty="0"/>
              <a:t>и </a:t>
            </a:r>
            <a:r>
              <a:rPr lang="en-US" sz="1300" b="1" dirty="0"/>
              <a:t>OMAX 60120</a:t>
            </a:r>
            <a:endParaRPr lang="ru-RU" sz="1300" b="1" dirty="0"/>
          </a:p>
          <a:p>
            <a:pPr algn="just">
              <a:buClr>
                <a:srgbClr val="4FAE30"/>
              </a:buClr>
            </a:pPr>
            <a:r>
              <a:rPr lang="ru-RU" sz="1300" dirty="0"/>
              <a:t>Максимальные размеры обрабатываемого листа: 3500х1800</a:t>
            </a:r>
            <a:r>
              <a:rPr lang="en-US" sz="1300" dirty="0"/>
              <a:t> </a:t>
            </a:r>
            <a:r>
              <a:rPr lang="ru-RU" sz="1300" dirty="0"/>
              <a:t>мм.</a:t>
            </a:r>
          </a:p>
          <a:p>
            <a:pPr algn="just">
              <a:buClr>
                <a:srgbClr val="4FAE30"/>
              </a:buClr>
            </a:pPr>
            <a:r>
              <a:rPr lang="ru-RU" sz="1300" dirty="0"/>
              <a:t>Толщина материала до 200 мм. Точность реза 0,1 мм</a:t>
            </a:r>
            <a:r>
              <a:rPr lang="ru-RU" sz="1300" dirty="0" smtClean="0"/>
              <a:t>.</a:t>
            </a:r>
            <a:r>
              <a:rPr lang="ru-RU" sz="1300" dirty="0"/>
              <a:t> </a:t>
            </a:r>
            <a:r>
              <a:rPr lang="ru-RU" sz="1300" dirty="0" smtClean="0"/>
              <a:t>Резка </a:t>
            </a:r>
            <a:r>
              <a:rPr lang="ru-RU" sz="1300" dirty="0"/>
              <a:t>под</a:t>
            </a:r>
            <a:endParaRPr lang="ru-RU" sz="1300" dirty="0" smtClean="0"/>
          </a:p>
          <a:p>
            <a:pPr>
              <a:buClr>
                <a:srgbClr val="4FAE30"/>
              </a:buClr>
            </a:pPr>
            <a:r>
              <a:rPr lang="ru-RU" sz="1300" dirty="0" smtClean="0"/>
              <a:t>углом 60 градусов. 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b="1" dirty="0" smtClean="0"/>
              <a:t>Комплекс лазерного </a:t>
            </a:r>
            <a:r>
              <a:rPr lang="ru-RU" sz="1300" b="1" dirty="0"/>
              <a:t>раскроя </a:t>
            </a:r>
            <a:r>
              <a:rPr lang="ru-RU" sz="1300" b="1" dirty="0" err="1"/>
              <a:t>Trumpf</a:t>
            </a:r>
            <a:r>
              <a:rPr lang="ru-RU" sz="1300" b="1" dirty="0"/>
              <a:t> </a:t>
            </a:r>
            <a:r>
              <a:rPr lang="ru-RU" sz="1300" b="1" dirty="0" err="1"/>
              <a:t>TruLaser</a:t>
            </a:r>
            <a:r>
              <a:rPr lang="ru-RU" sz="1300" b="1" dirty="0"/>
              <a:t> </a:t>
            </a:r>
            <a:r>
              <a:rPr lang="ru-RU" sz="1300" b="1" dirty="0" smtClean="0"/>
              <a:t>1030 </a:t>
            </a:r>
          </a:p>
          <a:p>
            <a:pPr algn="just">
              <a:buClr>
                <a:srgbClr val="4FAE30"/>
              </a:buClr>
            </a:pPr>
            <a:r>
              <a:rPr lang="ru-RU" sz="1300" dirty="0" smtClean="0"/>
              <a:t>Максимальные </a:t>
            </a:r>
            <a:r>
              <a:rPr lang="ru-RU" sz="1300" dirty="0"/>
              <a:t>размеры обрабатываемого листа: 3000 х 1500 х </a:t>
            </a:r>
            <a:r>
              <a:rPr lang="ru-RU" sz="1300" dirty="0" smtClean="0"/>
              <a:t>15</a:t>
            </a:r>
            <a:r>
              <a:rPr lang="ru-RU" sz="1300" dirty="0"/>
              <a:t>мм</a:t>
            </a:r>
            <a:r>
              <a:rPr lang="ru-RU" sz="1300" dirty="0" smtClean="0"/>
              <a:t>.</a:t>
            </a:r>
          </a:p>
          <a:p>
            <a:pPr algn="just">
              <a:buClr>
                <a:srgbClr val="4FAE30"/>
              </a:buClr>
            </a:pPr>
            <a:r>
              <a:rPr lang="ru-RU" sz="1300" dirty="0" smtClean="0"/>
              <a:t>Толщина </a:t>
            </a:r>
            <a:r>
              <a:rPr lang="ru-RU" sz="1300" dirty="0"/>
              <a:t>металла до 15 мм. Точность реза 0,1 </a:t>
            </a:r>
            <a:r>
              <a:rPr lang="ru-RU" sz="1300" dirty="0" smtClean="0"/>
              <a:t>мм</a:t>
            </a:r>
            <a:endParaRPr lang="ru-RU" sz="13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b="1" dirty="0"/>
              <a:t>Комплекс высокоточной гибки </a:t>
            </a:r>
            <a:r>
              <a:rPr lang="ru-RU" sz="1300" b="1" dirty="0" err="1"/>
              <a:t>Trumpf</a:t>
            </a:r>
            <a:r>
              <a:rPr lang="ru-RU" sz="1300" b="1" dirty="0"/>
              <a:t> </a:t>
            </a:r>
            <a:r>
              <a:rPr lang="ru-RU" sz="1300" b="1" dirty="0" err="1"/>
              <a:t>TruBend</a:t>
            </a:r>
            <a:r>
              <a:rPr lang="ru-RU" sz="1300" b="1" dirty="0"/>
              <a:t> 3120</a:t>
            </a:r>
          </a:p>
          <a:p>
            <a:pPr lvl="0" algn="just">
              <a:buClr>
                <a:srgbClr val="4FAE30"/>
              </a:buClr>
            </a:pPr>
            <a:r>
              <a:rPr lang="ru-RU" sz="1300" dirty="0"/>
              <a:t>Максимальная длина – 3 м, толщина черного металла – до 12 мм, </a:t>
            </a:r>
            <a:endParaRPr lang="ru-RU" sz="1300" dirty="0" smtClean="0"/>
          </a:p>
          <a:p>
            <a:pPr lvl="0" algn="just">
              <a:buClr>
                <a:srgbClr val="4FAE30"/>
              </a:buClr>
            </a:pPr>
            <a:r>
              <a:rPr lang="ru-RU" sz="1300" dirty="0" smtClean="0"/>
              <a:t>нержавейки </a:t>
            </a:r>
            <a:r>
              <a:rPr lang="ru-RU" sz="1300" dirty="0"/>
              <a:t>– до 8 мм</a:t>
            </a:r>
            <a:r>
              <a:rPr lang="ru-RU" sz="1300" dirty="0" smtClean="0"/>
              <a:t>. Точность</a:t>
            </a:r>
            <a:r>
              <a:rPr lang="ru-RU" sz="1300" dirty="0"/>
              <a:t> гибки металла ± 0,2 </a:t>
            </a:r>
            <a:r>
              <a:rPr lang="ru-RU" sz="1300" dirty="0" smtClean="0"/>
              <a:t>мм</a:t>
            </a:r>
            <a:endParaRPr lang="ru-RU" sz="1300" b="1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300" b="1" dirty="0" smtClean="0"/>
              <a:t>Центробежная </a:t>
            </a:r>
            <a:r>
              <a:rPr lang="ru-RU" sz="1300" b="1" dirty="0"/>
              <a:t>установка </a:t>
            </a:r>
            <a:r>
              <a:rPr lang="ru-RU" sz="1300" b="1" dirty="0" err="1"/>
              <a:t>галтовки</a:t>
            </a:r>
            <a:r>
              <a:rPr lang="ru-RU" sz="1300" b="1" dirty="0"/>
              <a:t> технология </a:t>
            </a:r>
            <a:r>
              <a:rPr lang="ru-RU" sz="1300" b="1" dirty="0" err="1"/>
              <a:t>MultiFinish</a:t>
            </a:r>
            <a:r>
              <a:rPr lang="ru-RU" sz="1300" b="1" dirty="0"/>
              <a:t> (Германия</a:t>
            </a:r>
            <a:r>
              <a:rPr lang="ru-RU" sz="1300" b="1" dirty="0" smtClean="0"/>
              <a:t>) </a:t>
            </a:r>
            <a:endParaRPr lang="ru-RU" sz="1300" b="1" dirty="0"/>
          </a:p>
          <a:p>
            <a:pPr algn="just">
              <a:buClr>
                <a:srgbClr val="4FAE30"/>
              </a:buClr>
            </a:pPr>
            <a:r>
              <a:rPr lang="ru-RU" sz="1300" dirty="0"/>
              <a:t>Удаление заусенцев и </a:t>
            </a:r>
            <a:r>
              <a:rPr lang="ru-RU" sz="1300" dirty="0" err="1"/>
              <a:t>облоя</a:t>
            </a:r>
            <a:r>
              <a:rPr lang="ru-RU" sz="1300" dirty="0" smtClean="0"/>
              <a:t>,</a:t>
            </a:r>
            <a:r>
              <a:rPr lang="en-US" sz="1300" dirty="0" smtClean="0"/>
              <a:t> </a:t>
            </a:r>
            <a:r>
              <a:rPr lang="ru-RU" sz="1300" dirty="0" err="1" smtClean="0"/>
              <a:t>скругление</a:t>
            </a:r>
            <a:r>
              <a:rPr lang="ru-RU" sz="1300" dirty="0" smtClean="0"/>
              <a:t> </a:t>
            </a:r>
            <a:r>
              <a:rPr lang="ru-RU" sz="1300" dirty="0"/>
              <a:t>кромок, сглаживание, </a:t>
            </a:r>
            <a:endParaRPr lang="ru-RU" sz="1300" dirty="0" smtClean="0"/>
          </a:p>
          <a:p>
            <a:pPr algn="just">
              <a:buClr>
                <a:srgbClr val="4FAE30"/>
              </a:buClr>
            </a:pPr>
            <a:r>
              <a:rPr lang="ru-RU" sz="1300" dirty="0" smtClean="0"/>
              <a:t>очистка </a:t>
            </a:r>
            <a:r>
              <a:rPr lang="ru-RU" sz="1300" dirty="0"/>
              <a:t>от окалины, матовая полировка, доводка до 12-14 квалитета</a:t>
            </a:r>
            <a:r>
              <a:rPr lang="ru-RU" sz="1300" dirty="0" smtClean="0"/>
              <a:t>.</a:t>
            </a:r>
          </a:p>
          <a:p>
            <a:pPr algn="just"/>
            <a:endParaRPr lang="ru-RU" sz="1200" dirty="0" smtClean="0"/>
          </a:p>
          <a:p>
            <a:pPr algn="just"/>
            <a:r>
              <a:rPr lang="ru-RU" sz="1600" b="1" dirty="0" smtClean="0"/>
              <a:t>          </a:t>
            </a:r>
            <a:r>
              <a:rPr lang="ru-RU" sz="1400" b="1" dirty="0" smtClean="0">
                <a:solidFill>
                  <a:schemeClr val="accent2"/>
                </a:solidFill>
              </a:rPr>
              <a:t>10 ЛЕТ ОПЫТА. ВЫПОЛНЕНО БОЛЕЕ 35 </a:t>
            </a:r>
            <a:r>
              <a:rPr lang="ru-RU" sz="1400" b="1" dirty="0">
                <a:solidFill>
                  <a:schemeClr val="accent2"/>
                </a:solidFill>
              </a:rPr>
              <a:t>000 </a:t>
            </a:r>
            <a:r>
              <a:rPr lang="ru-RU" sz="1400" b="1" dirty="0" smtClean="0">
                <a:solidFill>
                  <a:schemeClr val="accent2"/>
                </a:solidFill>
              </a:rPr>
              <a:t>ЗАКАЗОВ</a:t>
            </a:r>
            <a:endParaRPr lang="ru-RU" sz="1400" dirty="0">
              <a:solidFill>
                <a:schemeClr val="accent2"/>
              </a:solidFill>
            </a:endParaRPr>
          </a:p>
          <a:p>
            <a:endParaRPr lang="ru-RU" sz="1200" b="1" dirty="0">
              <a:solidFill>
                <a:srgbClr val="4FAE30"/>
              </a:solidFill>
            </a:endParaRPr>
          </a:p>
          <a:p>
            <a:pPr algn="just"/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45398" y="102631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664" y="1988840"/>
            <a:ext cx="2880320" cy="192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8470" y="4149080"/>
            <a:ext cx="2880320" cy="19211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3989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979003"/>
            <a:ext cx="835292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</a:t>
            </a:r>
            <a:r>
              <a:rPr lang="ru-RU" sz="1600" b="1" dirty="0" err="1" smtClean="0">
                <a:solidFill>
                  <a:srgbClr val="4FAE30"/>
                </a:solidFill>
              </a:rPr>
              <a:t>ИнжТех</a:t>
            </a:r>
            <a:r>
              <a:rPr lang="ru-RU" sz="1600" b="1" dirty="0" smtClean="0">
                <a:solidFill>
                  <a:srgbClr val="4FAE30"/>
                </a:solidFill>
              </a:rPr>
              <a:t>-СМЦ»       </a:t>
            </a:r>
            <a:r>
              <a:rPr lang="en-US" sz="1600" b="1" dirty="0" smtClean="0">
                <a:solidFill>
                  <a:srgbClr val="4FAE30"/>
                </a:solidFill>
              </a:rPr>
              <a:t>www.</a:t>
            </a:r>
            <a:r>
              <a:rPr lang="ru-RU" sz="1600" b="1" dirty="0" err="1" smtClean="0">
                <a:solidFill>
                  <a:srgbClr val="4FAE30"/>
                </a:solidFill>
              </a:rPr>
              <a:t>инжтех-смц.рф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pPr algn="just"/>
            <a:endParaRPr lang="ru-RU" sz="1600" b="1" dirty="0" smtClean="0">
              <a:solidFill>
                <a:srgbClr val="4FAE30"/>
              </a:solidFill>
            </a:endParaRPr>
          </a:p>
          <a:p>
            <a:r>
              <a:rPr lang="ru-RU" sz="1200" b="1" dirty="0" smtClean="0"/>
              <a:t>Полный </a:t>
            </a:r>
            <a:r>
              <a:rPr lang="ru-RU" sz="1200" b="1" dirty="0"/>
              <a:t>комплекс услуг </a:t>
            </a:r>
            <a:r>
              <a:rPr lang="ru-RU" sz="1200" b="1" dirty="0" smtClean="0"/>
              <a:t>по  обработке</a:t>
            </a:r>
            <a:r>
              <a:rPr lang="en-US" sz="1200" b="1" dirty="0" smtClean="0"/>
              <a:t> </a:t>
            </a:r>
            <a:r>
              <a:rPr lang="ru-RU" sz="1200" b="1" dirty="0" smtClean="0"/>
              <a:t>листового </a:t>
            </a:r>
            <a:r>
              <a:rPr lang="ru-RU" sz="1200" b="1" dirty="0"/>
              <a:t>материала </a:t>
            </a:r>
            <a:r>
              <a:rPr lang="ru-RU" sz="1200" b="1" dirty="0" smtClean="0"/>
              <a:t>толщиной̆ </a:t>
            </a:r>
            <a:r>
              <a:rPr lang="ru-RU" sz="1200" b="1" dirty="0"/>
              <a:t>до 400 мм (металл</a:t>
            </a:r>
            <a:r>
              <a:rPr lang="ru-RU" sz="1200" b="1" dirty="0" smtClean="0"/>
              <a:t>,  </a:t>
            </a:r>
            <a:r>
              <a:rPr lang="ru-RU" sz="1200" b="1" dirty="0"/>
              <a:t>стекло, камень, </a:t>
            </a:r>
            <a:r>
              <a:rPr lang="ru-RU" sz="1200" b="1" dirty="0" err="1"/>
              <a:t>керамогранит</a:t>
            </a:r>
            <a:r>
              <a:rPr lang="ru-RU" sz="1200" b="1" dirty="0"/>
              <a:t>, бетон, </a:t>
            </a:r>
            <a:r>
              <a:rPr lang="ru-RU" sz="1200" b="1" dirty="0" smtClean="0"/>
              <a:t>текстолит</a:t>
            </a:r>
            <a:r>
              <a:rPr lang="ru-RU" sz="1200" b="1" dirty="0"/>
              <a:t>, </a:t>
            </a:r>
            <a:r>
              <a:rPr lang="ru-RU" sz="1200" b="1" dirty="0" smtClean="0"/>
              <a:t>пластик, </a:t>
            </a:r>
            <a:r>
              <a:rPr lang="en-US" sz="1200" b="1" dirty="0" smtClean="0"/>
              <a:t> </a:t>
            </a:r>
            <a:r>
              <a:rPr lang="ru-RU" sz="1200" b="1" dirty="0" smtClean="0"/>
              <a:t>резина </a:t>
            </a:r>
            <a:r>
              <a:rPr lang="ru-RU" sz="1200" b="1" dirty="0"/>
              <a:t>и др.). </a:t>
            </a:r>
            <a:r>
              <a:rPr lang="ru-RU" sz="1200" b="1" dirty="0" smtClean="0"/>
              <a:t>Специализация </a:t>
            </a:r>
            <a:r>
              <a:rPr lang="ru-RU" sz="1200" b="1" dirty="0"/>
              <a:t>на штучных, мелко и </a:t>
            </a:r>
            <a:r>
              <a:rPr lang="ru-RU" sz="1200" b="1" dirty="0" err="1" smtClean="0"/>
              <a:t>среднесерии</a:t>
            </a:r>
            <a:r>
              <a:rPr lang="ru-RU" sz="1200" b="1" dirty="0" err="1"/>
              <a:t>̆ных</a:t>
            </a:r>
            <a:r>
              <a:rPr lang="ru-RU" sz="1200" b="1" dirty="0"/>
              <a:t> заказах.</a:t>
            </a:r>
            <a:endParaRPr lang="ru-RU" sz="1200" dirty="0"/>
          </a:p>
          <a:p>
            <a:endParaRPr lang="ru-RU" sz="1200" dirty="0"/>
          </a:p>
          <a:p>
            <a:r>
              <a:rPr lang="ru-RU" sz="1200" b="1" dirty="0">
                <a:solidFill>
                  <a:srgbClr val="4FAE30"/>
                </a:solidFill>
              </a:rPr>
              <a:t>Технологии:</a:t>
            </a:r>
            <a:r>
              <a:rPr lang="ru-RU" sz="1200" b="1" dirty="0"/>
              <a:t> </a:t>
            </a:r>
            <a:r>
              <a:rPr lang="ru-RU" sz="1200" dirty="0"/>
              <a:t>высокоточная плазменная, газовая (ЧПУ), </a:t>
            </a:r>
            <a:r>
              <a:rPr lang="ru-RU" sz="1200" dirty="0" smtClean="0"/>
              <a:t>лазерная и </a:t>
            </a:r>
            <a:r>
              <a:rPr lang="ru-RU" sz="1200" dirty="0"/>
              <a:t>гидроабразивная резка материалов, механическая обработка</a:t>
            </a:r>
            <a:r>
              <a:rPr lang="ru-RU" sz="1200" dirty="0" smtClean="0"/>
              <a:t>,  </a:t>
            </a:r>
            <a:r>
              <a:rPr lang="ru-RU" sz="1200" dirty="0"/>
              <a:t>гибка металла, полимерная окраска, сварка, сборка. </a:t>
            </a:r>
            <a:endParaRPr lang="ru-RU" sz="1200" dirty="0" smtClean="0"/>
          </a:p>
          <a:p>
            <a:endParaRPr lang="ru-RU" sz="1200" dirty="0" smtClean="0"/>
          </a:p>
          <a:p>
            <a:r>
              <a:rPr lang="ru-RU" sz="1200" b="1" dirty="0" smtClean="0">
                <a:solidFill>
                  <a:srgbClr val="4FAE30"/>
                </a:solidFill>
              </a:rPr>
              <a:t>Оборудование</a:t>
            </a:r>
            <a:r>
              <a:rPr lang="ru-RU" sz="1200" b="1" dirty="0">
                <a:solidFill>
                  <a:srgbClr val="4FAE30"/>
                </a:solidFill>
              </a:rPr>
              <a:t>:</a:t>
            </a:r>
            <a:endParaRPr lang="ru-RU" sz="1200" dirty="0">
              <a:solidFill>
                <a:srgbClr val="4FAE30"/>
              </a:solidFill>
            </a:endParaRP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Кран-балка грузоподъемностью 10 </a:t>
            </a:r>
            <a:r>
              <a:rPr lang="ru-RU" sz="1200" b="1" dirty="0" smtClean="0"/>
              <a:t>тонн</a:t>
            </a:r>
            <a:endParaRPr lang="ru-RU" sz="1200" dirty="0"/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Установка лазерной резки </a:t>
            </a:r>
            <a:r>
              <a:rPr lang="ru-RU" sz="1200" b="1" dirty="0" err="1"/>
              <a:t>LaserCut</a:t>
            </a:r>
            <a:r>
              <a:rPr lang="ru-RU" sz="1200" b="1" dirty="0"/>
              <a:t> FO3015-LSI.OPRF-ML CS7200 </a:t>
            </a:r>
            <a:endParaRPr lang="ru-RU" sz="1200" b="1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Рабочая </a:t>
            </a:r>
            <a:r>
              <a:rPr lang="ru-RU" sz="1200" dirty="0"/>
              <a:t>зона станка 1500х3000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Два станка </a:t>
            </a:r>
            <a:r>
              <a:rPr lang="ru-RU" sz="1200" b="1" dirty="0" err="1"/>
              <a:t>гидроабразивнои</a:t>
            </a:r>
            <a:r>
              <a:rPr lang="ru-RU" sz="1200" b="1" dirty="0"/>
              <a:t>̆ резки </a:t>
            </a:r>
            <a:r>
              <a:rPr lang="ru-RU" sz="1200" b="1" dirty="0" smtClean="0"/>
              <a:t>WJ3060-1Z-D</a:t>
            </a:r>
            <a:r>
              <a:rPr lang="en-US" sz="1200" b="1" dirty="0" smtClean="0"/>
              <a:t> </a:t>
            </a:r>
            <a:endParaRPr lang="ru-RU" sz="1200" b="1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Рабочая </a:t>
            </a:r>
            <a:r>
              <a:rPr lang="ru-RU" sz="1200" dirty="0"/>
              <a:t>зона станков - 3000х6000 и 2000х6000 м. </a:t>
            </a:r>
            <a:endParaRPr lang="en-US" sz="1200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Компенсация </a:t>
            </a:r>
            <a:r>
              <a:rPr lang="ru-RU" sz="1200" dirty="0"/>
              <a:t>конусности реза </a:t>
            </a:r>
            <a:r>
              <a:rPr lang="ru-RU" sz="1200" dirty="0" err="1" smtClean="0"/>
              <a:t>ProgressJet</a:t>
            </a:r>
            <a:r>
              <a:rPr lang="ru-RU" sz="1200" dirty="0" smtClean="0"/>
              <a:t> (перпендикулярный </a:t>
            </a:r>
          </a:p>
          <a:p>
            <a:pPr>
              <a:buClr>
                <a:srgbClr val="4FAE30"/>
              </a:buClr>
            </a:pPr>
            <a:r>
              <a:rPr lang="ru-RU" sz="1200" dirty="0" smtClean="0"/>
              <a:t>раскрой</a:t>
            </a:r>
            <a:r>
              <a:rPr lang="ru-RU" sz="1200" dirty="0"/>
              <a:t>). Раскрой любых материалов.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Станок газово-</a:t>
            </a:r>
            <a:r>
              <a:rPr lang="ru-RU" sz="1200" b="1" dirty="0" err="1"/>
              <a:t>плазменнои</a:t>
            </a:r>
            <a:r>
              <a:rPr lang="ru-RU" sz="1200" b="1" dirty="0"/>
              <a:t>̆ резки с порталом мех-обработки </a:t>
            </a:r>
            <a:r>
              <a:rPr lang="ru-RU" sz="1200" b="1" dirty="0" smtClean="0"/>
              <a:t>FICEP GEMINI.</a:t>
            </a:r>
          </a:p>
          <a:p>
            <a:pPr>
              <a:buClr>
                <a:srgbClr val="4FAE30"/>
              </a:buClr>
            </a:pPr>
            <a:r>
              <a:rPr lang="ru-RU" sz="1200" dirty="0" smtClean="0"/>
              <a:t>Размер </a:t>
            </a:r>
            <a:r>
              <a:rPr lang="ru-RU" sz="1200" dirty="0"/>
              <a:t>стола 2000 х 6000 мм. </a:t>
            </a:r>
            <a:r>
              <a:rPr lang="ru-RU" sz="1200" dirty="0" err="1"/>
              <a:t>Максимальныи</a:t>
            </a:r>
            <a:r>
              <a:rPr lang="ru-RU" sz="1200" dirty="0"/>
              <a:t>̆ </a:t>
            </a:r>
            <a:r>
              <a:rPr lang="ru-RU" sz="1200" dirty="0" smtClean="0"/>
              <a:t>диаметр </a:t>
            </a:r>
            <a:r>
              <a:rPr lang="ru-RU" sz="1200" dirty="0"/>
              <a:t>сверления - 32 мм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smtClean="0"/>
              <a:t>(</a:t>
            </a:r>
            <a:r>
              <a:rPr lang="ru-RU" sz="1200" dirty="0"/>
              <a:t>глухое, сквозное</a:t>
            </a:r>
            <a:r>
              <a:rPr lang="ru-RU" sz="1200" dirty="0" smtClean="0"/>
              <a:t>).Сквозное сверление </a:t>
            </a:r>
            <a:r>
              <a:rPr lang="ru-RU" sz="1200" dirty="0"/>
              <a:t>до 150 мм </a:t>
            </a:r>
            <a:r>
              <a:rPr lang="ru-RU" sz="1200" dirty="0" err="1"/>
              <a:t>толщинои</a:t>
            </a:r>
            <a:r>
              <a:rPr lang="ru-RU" sz="1200" dirty="0"/>
              <a:t>̆.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err="1" smtClean="0"/>
              <a:t>Максимальныи</a:t>
            </a:r>
            <a:r>
              <a:rPr lang="ru-RU" sz="1200" dirty="0"/>
              <a:t>̆ диаметр </a:t>
            </a:r>
            <a:r>
              <a:rPr lang="ru-RU" sz="1200" dirty="0" smtClean="0"/>
              <a:t>фрезерования </a:t>
            </a:r>
            <a:r>
              <a:rPr lang="ru-RU" sz="1200" dirty="0"/>
              <a:t>- 240 </a:t>
            </a:r>
            <a:r>
              <a:rPr lang="ru-RU" sz="1200" dirty="0" smtClean="0"/>
              <a:t>мм. Снятие </a:t>
            </a:r>
            <a:r>
              <a:rPr lang="ru-RU" sz="1200" dirty="0"/>
              <a:t>фаски, </a:t>
            </a:r>
            <a:endParaRPr lang="ru-RU" sz="1200" dirty="0" smtClean="0"/>
          </a:p>
          <a:p>
            <a:pPr>
              <a:buClr>
                <a:srgbClr val="4FAE30"/>
              </a:buClr>
            </a:pPr>
            <a:r>
              <a:rPr lang="ru-RU" sz="1200" dirty="0" err="1" smtClean="0"/>
              <a:t>зенкование</a:t>
            </a:r>
            <a:r>
              <a:rPr lang="ru-RU" sz="1200" dirty="0" smtClean="0"/>
              <a:t> </a:t>
            </a:r>
            <a:r>
              <a:rPr lang="ru-RU" sz="1200" dirty="0"/>
              <a:t>45 градусов </a:t>
            </a:r>
            <a:r>
              <a:rPr lang="ru-RU" sz="1200" dirty="0" smtClean="0"/>
              <a:t>для </a:t>
            </a:r>
            <a:r>
              <a:rPr lang="ru-RU" sz="1200" dirty="0" err="1"/>
              <a:t>отверстий</a:t>
            </a:r>
            <a:r>
              <a:rPr lang="ru-RU" sz="1200" dirty="0" err="1" smtClean="0"/>
              <a:t>.Максимальная</a:t>
            </a:r>
            <a:r>
              <a:rPr lang="ru-RU" sz="1200" dirty="0" smtClean="0"/>
              <a:t> </a:t>
            </a:r>
            <a:r>
              <a:rPr lang="ru-RU" sz="1200" dirty="0"/>
              <a:t>толщина листа – 400 мм.</a:t>
            </a:r>
          </a:p>
          <a:p>
            <a:pPr marL="171450" indent="-171450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b="1" dirty="0"/>
              <a:t>Камера полимерного покрытия </a:t>
            </a:r>
            <a:r>
              <a:rPr lang="ru-RU" sz="1200" b="1" dirty="0" smtClean="0"/>
              <a:t>4600х1850х1500</a:t>
            </a:r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220821" y="1050990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2257946"/>
            <a:ext cx="3114351" cy="2335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4564473"/>
            <a:ext cx="1242143" cy="1656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593709"/>
            <a:ext cx="1721430" cy="1656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0821" y="5213402"/>
            <a:ext cx="5503307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1400" b="1" dirty="0" smtClean="0">
                <a:solidFill>
                  <a:schemeClr val="accent2"/>
                </a:solidFill>
              </a:rPr>
              <a:t>ПЕРЕКРЕСТНЫЙ КОНТРОЛЬ: КАЧЕСТВО-СКОРОСТЬ ВЫПОЛНЕНИЯ ЗАКАЗА-БЫСТРЫЙ РАСЧЕТ ЗАЯВКИ</a:t>
            </a:r>
          </a:p>
          <a:p>
            <a:pPr algn="ctr"/>
            <a:endParaRPr lang="ru-RU" sz="1400" b="1" dirty="0">
              <a:solidFill>
                <a:schemeClr val="accent2"/>
              </a:solidFill>
            </a:endParaRPr>
          </a:p>
          <a:p>
            <a:pPr algn="ctr"/>
            <a:r>
              <a:rPr lang="ru-RU" sz="1400" b="1" dirty="0" smtClean="0">
                <a:solidFill>
                  <a:schemeClr val="accent2"/>
                </a:solidFill>
              </a:rPr>
              <a:t>ГЛАВНОЕ ПРАВИЛО –ДОВОЛЬНЫЙ КЛИЕНТ</a:t>
            </a:r>
            <a:endParaRPr lang="ru-RU" sz="1400" b="1" dirty="0">
              <a:solidFill>
                <a:schemeClr val="accent2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13940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 </a:t>
            </a:r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8899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13672" y="980728"/>
            <a:ext cx="8352927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r>
              <a:rPr lang="ru-RU" sz="1600" b="1" dirty="0" smtClean="0">
                <a:solidFill>
                  <a:srgbClr val="4FAE30"/>
                </a:solidFill>
              </a:rPr>
              <a:t>ООО </a:t>
            </a:r>
            <a:r>
              <a:rPr lang="ru-RU" sz="1600" b="1" dirty="0">
                <a:solidFill>
                  <a:srgbClr val="4FAE30"/>
                </a:solidFill>
              </a:rPr>
              <a:t>«</a:t>
            </a:r>
            <a:r>
              <a:rPr lang="ru-RU" sz="1600" b="1" dirty="0" err="1">
                <a:solidFill>
                  <a:srgbClr val="4FAE30"/>
                </a:solidFill>
              </a:rPr>
              <a:t>ИнжТех</a:t>
            </a:r>
            <a:r>
              <a:rPr lang="ru-RU" sz="1600" b="1" dirty="0">
                <a:solidFill>
                  <a:srgbClr val="4FAE30"/>
                </a:solidFill>
              </a:rPr>
              <a:t>»</a:t>
            </a:r>
            <a:r>
              <a:rPr lang="ru-RU" sz="1600" dirty="0"/>
              <a:t> </a:t>
            </a:r>
            <a:r>
              <a:rPr lang="ru-RU" sz="1600" dirty="0" smtClean="0"/>
              <a:t> </a:t>
            </a:r>
            <a:r>
              <a:rPr lang="en-US" sz="1600" b="1" dirty="0" smtClean="0">
                <a:solidFill>
                  <a:srgbClr val="4FAE30"/>
                </a:solidFill>
              </a:rPr>
              <a:t>www.ingtech-nsk.ru</a:t>
            </a:r>
            <a:endParaRPr lang="ru-RU" sz="1600" b="1" dirty="0" smtClean="0">
              <a:solidFill>
                <a:srgbClr val="4FAE30"/>
              </a:solidFill>
            </a:endParaRPr>
          </a:p>
          <a:p>
            <a:endParaRPr lang="ru-RU" sz="800" b="1" dirty="0">
              <a:solidFill>
                <a:srgbClr val="4FAE30"/>
              </a:solidFill>
            </a:endParaRPr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Технологические возможности: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заготовительные работы для листового и профильного проката:  </a:t>
            </a:r>
          </a:p>
          <a:p>
            <a:pPr algn="just">
              <a:buClr>
                <a:srgbClr val="4FAE30"/>
              </a:buClr>
            </a:pPr>
            <a:r>
              <a:rPr lang="ru-RU" sz="1200" dirty="0"/>
              <a:t>г</a:t>
            </a:r>
            <a:r>
              <a:rPr lang="ru-RU" sz="1200" dirty="0" smtClean="0"/>
              <a:t>азо-плазменная и гильотинная резка, сверление и пробивка отверстий,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штамповка, гибка листовых заготовок и прокатка профилей;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сборочно</a:t>
            </a:r>
            <a:r>
              <a:rPr lang="ru-RU" sz="1200" dirty="0"/>
              <a:t>-</a:t>
            </a:r>
            <a:r>
              <a:rPr lang="ru-RU" sz="1200" dirty="0" smtClean="0"/>
              <a:t>сварочные работы для изделий от </a:t>
            </a:r>
            <a:r>
              <a:rPr lang="ru-RU" sz="1200" dirty="0"/>
              <a:t>0,1 кг </a:t>
            </a:r>
            <a:r>
              <a:rPr lang="ru-RU" sz="1200" dirty="0" smtClean="0"/>
              <a:t>до 16 т.,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как строительных так и легкого и среднего машиностроения;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н</a:t>
            </a:r>
            <a:r>
              <a:rPr lang="ru-RU" sz="1200" dirty="0" smtClean="0"/>
              <a:t>анесение ЛКП любой сложности с предварительной очисткой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поверхности </a:t>
            </a:r>
            <a:r>
              <a:rPr lang="ru-RU" sz="1200" dirty="0" err="1" smtClean="0"/>
              <a:t>дробеметным</a:t>
            </a:r>
            <a:r>
              <a:rPr lang="ru-RU" sz="1200" dirty="0" smtClean="0"/>
              <a:t> способом до степени </a:t>
            </a:r>
            <a:r>
              <a:rPr lang="en-US" sz="1200" dirty="0" smtClean="0"/>
              <a:t>Sa</a:t>
            </a:r>
            <a:r>
              <a:rPr lang="ru-RU" sz="1200" dirty="0" smtClean="0"/>
              <a:t>2,5;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р</a:t>
            </a:r>
            <a:r>
              <a:rPr lang="ru-RU" sz="1200" dirty="0" smtClean="0"/>
              <a:t>оботизированная сварка металлоизделий;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п</a:t>
            </a:r>
            <a:r>
              <a:rPr lang="ru-RU" sz="1200" dirty="0" smtClean="0"/>
              <a:t>роектирование и изготовление сборочно-сварочной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оснастки для обычной и роботизированной сварки. </a:t>
            </a:r>
          </a:p>
          <a:p>
            <a:pPr algn="just">
              <a:buClr>
                <a:srgbClr val="4FAE30"/>
              </a:buClr>
            </a:pPr>
            <a:endParaRPr lang="ru-RU" sz="1200" dirty="0" smtClean="0"/>
          </a:p>
          <a:p>
            <a:pPr algn="just"/>
            <a:r>
              <a:rPr lang="ru-RU" sz="1200" b="1" dirty="0" smtClean="0">
                <a:solidFill>
                  <a:srgbClr val="4FAE30"/>
                </a:solidFill>
              </a:rPr>
              <a:t>Оборудование: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установки с ЧПУ по сверлению профильного проката </a:t>
            </a:r>
            <a:r>
              <a:rPr lang="en-US" sz="1200" dirty="0" smtClean="0"/>
              <a:t>FICEP </a:t>
            </a:r>
            <a:endParaRPr lang="ru-RU" sz="1200" dirty="0" smtClean="0"/>
          </a:p>
          <a:p>
            <a:pPr algn="just">
              <a:buClr>
                <a:srgbClr val="4FAE30"/>
              </a:buClr>
            </a:pPr>
            <a:r>
              <a:rPr lang="en-US" sz="1200" dirty="0" smtClean="0"/>
              <a:t>VICTORY </a:t>
            </a:r>
            <a:r>
              <a:rPr lang="ru-RU" sz="1200" dirty="0" smtClean="0"/>
              <a:t> </a:t>
            </a:r>
            <a:r>
              <a:rPr lang="en-US" sz="1200" dirty="0" smtClean="0"/>
              <a:t>II </a:t>
            </a:r>
            <a:r>
              <a:rPr lang="ru-RU" sz="1200" dirty="0" smtClean="0"/>
              <a:t>и </a:t>
            </a:r>
            <a:r>
              <a:rPr lang="en-US" sz="1200" dirty="0" smtClean="0"/>
              <a:t>FMB EXPLORER</a:t>
            </a:r>
            <a:r>
              <a:rPr lang="ru-RU" sz="1200" dirty="0" smtClean="0"/>
              <a:t> (</a:t>
            </a:r>
            <a:r>
              <a:rPr lang="en-US" sz="1200" dirty="0" smtClean="0"/>
              <a:t>L=</a:t>
            </a:r>
            <a:r>
              <a:rPr lang="ru-RU" sz="1200" dirty="0" smtClean="0"/>
              <a:t>12000 мм и более, Н≤1000 мм);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ленточнопильные и дисковые отрезные станки;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пресс листогибочный с ЧПУ </a:t>
            </a:r>
            <a:r>
              <a:rPr lang="en-US" sz="1200" dirty="0" smtClean="0"/>
              <a:t>AMADA</a:t>
            </a:r>
            <a:r>
              <a:rPr lang="ru-RU" sz="1200" dirty="0" smtClean="0"/>
              <a:t> </a:t>
            </a:r>
            <a:r>
              <a:rPr lang="en-US" sz="1200" dirty="0" smtClean="0"/>
              <a:t>HFE 130-3 (</a:t>
            </a:r>
            <a:r>
              <a:rPr lang="ru-RU" sz="1200" dirty="0" smtClean="0"/>
              <a:t>усилие 130 т.,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длина </a:t>
            </a:r>
            <a:r>
              <a:rPr lang="ru-RU" sz="1200" dirty="0" err="1" smtClean="0"/>
              <a:t>гиба</a:t>
            </a:r>
            <a:r>
              <a:rPr lang="ru-RU" sz="1200" dirty="0" smtClean="0"/>
              <a:t> до 3000 мм);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ножницы гильотинные </a:t>
            </a:r>
            <a:r>
              <a:rPr lang="en-US" sz="1200" dirty="0" smtClean="0"/>
              <a:t>HACO </a:t>
            </a:r>
            <a:r>
              <a:rPr lang="ru-RU" sz="1200" dirty="0" smtClean="0"/>
              <a:t>(длина реза до 3000 мм, </a:t>
            </a:r>
          </a:p>
          <a:p>
            <a:pPr algn="just">
              <a:buClr>
                <a:srgbClr val="4FAE30"/>
              </a:buClr>
            </a:pPr>
            <a:r>
              <a:rPr lang="ru-RU" sz="1200" dirty="0" smtClean="0"/>
              <a:t>толщина до 12 мм);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комбинированные пресс-ножницы </a:t>
            </a:r>
            <a:r>
              <a:rPr lang="en-US" sz="1200" dirty="0" smtClean="0"/>
              <a:t>GEKA</a:t>
            </a:r>
            <a:r>
              <a:rPr lang="ru-RU" sz="1200" dirty="0" smtClean="0"/>
              <a:t>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о</a:t>
            </a:r>
            <a:r>
              <a:rPr lang="ru-RU" sz="1200" dirty="0" smtClean="0"/>
              <a:t>борудование для прокатки профилей;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ш</a:t>
            </a:r>
            <a:r>
              <a:rPr lang="ru-RU" sz="1200" dirty="0" smtClean="0"/>
              <a:t>тамповочные прессы от 40 до 160 </a:t>
            </a:r>
            <a:r>
              <a:rPr lang="ru-RU" sz="1200" dirty="0" err="1" smtClean="0"/>
              <a:t>тн</a:t>
            </a:r>
            <a:r>
              <a:rPr lang="ru-RU" sz="1200" dirty="0" smtClean="0"/>
              <a:t>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комплекс роботизированной сварки на основе робота 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en-US" sz="1200" dirty="0" smtClean="0"/>
              <a:t>FANUC </a:t>
            </a:r>
            <a:r>
              <a:rPr lang="ru-RU" sz="1200" dirty="0" smtClean="0"/>
              <a:t>и сборочных столов </a:t>
            </a:r>
            <a:r>
              <a:rPr lang="en-US" sz="1200" dirty="0" smtClean="0"/>
              <a:t>SIEGMUND</a:t>
            </a:r>
            <a:r>
              <a:rPr lang="ru-RU" sz="1200" dirty="0" smtClean="0"/>
              <a:t>;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к</a:t>
            </a:r>
            <a:r>
              <a:rPr lang="ru-RU" sz="1200" dirty="0" smtClean="0"/>
              <a:t>омплекс </a:t>
            </a:r>
            <a:r>
              <a:rPr lang="ru-RU" sz="1200" dirty="0" err="1" smtClean="0"/>
              <a:t>дробеметной</a:t>
            </a:r>
            <a:r>
              <a:rPr lang="ru-RU" sz="1200" dirty="0" smtClean="0"/>
              <a:t> очистки (окно 800Х1500  мм)</a:t>
            </a:r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3975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\\Srv\Exchange$\ingtech\Фото и видео производства\Наши объекты и конструкции\Игродом\Липецк\Игродом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90" y="1024571"/>
            <a:ext cx="1546479" cy="11593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\\Srv\Exchange$\ingtech\Фото и видео производства\Наши объекты и конструкции\Стэп1 (БФК)\IMG_20180716_113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970" y="1024572"/>
            <a:ext cx="1545839" cy="11593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\\Srv\Exchange$\ingtech\Фото и видео производства\Фото к КП по стрелочному заводу\ГОК\Галерея Магадан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90" y="2183952"/>
            <a:ext cx="1545838" cy="1159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\\Srv\Exchange$\ingtech\Фото и видео производства\Фото к КП по стрелочному заводу\Другие\Заполярье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7056" y="2183952"/>
            <a:ext cx="1545839" cy="11593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\\Srv\Exchange$\ingtech\Фото и видео производства\Наши объекты и конструкции\Стапеля Контейнекс\IMG_20171121_16161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489" y="3343331"/>
            <a:ext cx="1545839" cy="1755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\\Srv\Exchange$\ingtech\_ОБЪЕКТЫ\3248-мз Временный испытательный стенд для проведения испытаний\Фото от 17.12\Безымянный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343331"/>
            <a:ext cx="2434871" cy="1755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4788024" y="5157192"/>
            <a:ext cx="4248472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300" b="1" dirty="0" smtClean="0">
                <a:solidFill>
                  <a:schemeClr val="accent2"/>
                </a:solidFill>
              </a:rPr>
              <a:t>          ГЕОГРАФИЯ ВЫПОЛНЕННЫХ ПРОЕКТОВ: </a:t>
            </a:r>
          </a:p>
          <a:p>
            <a:pPr algn="just"/>
            <a:endParaRPr lang="ru-RU" sz="1300" b="1" dirty="0">
              <a:solidFill>
                <a:schemeClr val="accent2"/>
              </a:solidFill>
            </a:endParaRPr>
          </a:p>
          <a:p>
            <a:r>
              <a:rPr lang="ru-RU" sz="1300" b="1" dirty="0" smtClean="0">
                <a:solidFill>
                  <a:schemeClr val="accent2"/>
                </a:solidFill>
              </a:rPr>
              <a:t>НОВОСИБИРСКАЯ ОБЛАСТЬ, РЕСПУБЛИКА САХА (ЯКУТИЯ), ХАБАРОВСКИЙ КРАЙ, ЯМАЛО-НЕНЕЦКИЙ АВТОНОМНЫЙ ОКРУГ</a:t>
            </a:r>
            <a:endParaRPr lang="ru-RU" sz="1300" b="1" dirty="0">
              <a:solidFill>
                <a:schemeClr val="accent2"/>
              </a:solidFill>
            </a:endParaRPr>
          </a:p>
          <a:p>
            <a:endParaRPr lang="ru-RU" sz="2000" b="1" dirty="0">
              <a:solidFill>
                <a:srgbClr val="4FAE3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2855839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82702" y="1670903"/>
            <a:ext cx="83529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AC00"/>
                </a:solidFill>
              </a:rPr>
              <a:t> </a:t>
            </a:r>
            <a:endParaRPr lang="ru-RU" sz="1200" b="1" dirty="0">
              <a:solidFill>
                <a:srgbClr val="4FAE3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63975" y="1024572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623809" y="4414371"/>
            <a:ext cx="2501960" cy="18654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286512" y="928670"/>
            <a:ext cx="2428892" cy="32385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6156953" y="4293096"/>
            <a:ext cx="2475877" cy="1856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4" y="1024572"/>
            <a:ext cx="5689409" cy="3339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FAE30"/>
                </a:solidFill>
                <a:effectLst/>
                <a:uLnTx/>
                <a:uFillTx/>
              </a:rPr>
              <a:t>ООО «БУКВА»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4FAE30"/>
                </a:solidFill>
                <a:effectLst/>
                <a:uLnTx/>
                <a:uFillTx/>
              </a:rPr>
              <a:t>   www.bukvaltd.ru</a:t>
            </a:r>
            <a:endParaRPr kumimoji="0" lang="ru-RU" sz="1600" b="1" i="0" u="none" strike="noStrike" kern="0" cap="none" spc="0" normalizeH="0" baseline="0" noProof="0" dirty="0" smtClean="0">
              <a:ln>
                <a:noFill/>
              </a:ln>
              <a:solidFill>
                <a:srgbClr val="4FAE30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4FAE30"/>
                </a:solidFill>
                <a:effectLst/>
                <a:uLnTx/>
                <a:uFillTx/>
              </a:rPr>
              <a:t>Технологические возможности:</a:t>
            </a: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4FAE30"/>
                </a:solidFill>
                <a:effectLst/>
                <a:uLnTx/>
                <a:uFillTx/>
              </a:rPr>
              <a:t> </a:t>
            </a:r>
            <a:endParaRPr kumimoji="0" lang="ru-RU" sz="13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Лазерная сварка металлов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Лазерная резка и гибка тонколистовой стали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Пескоструйная обработка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Tx/>
              <a:buNone/>
              <a:tabLst/>
              <a:defRPr/>
            </a:pPr>
            <a:endParaRPr kumimoji="0" lang="en-US" sz="13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4FAE30"/>
                </a:solidFill>
                <a:effectLst/>
                <a:uLnTx/>
                <a:uFillTx/>
              </a:rPr>
              <a:t>Специализация</a:t>
            </a:r>
            <a:r>
              <a:rPr kumimoji="0" lang="en-U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4FAE30"/>
                </a:solidFill>
                <a:effectLst/>
                <a:uLnTx/>
                <a:uFillTx/>
              </a:rPr>
              <a:t>:</a:t>
            </a:r>
            <a:endParaRPr kumimoji="0" lang="ru-RU" sz="1300" b="1" i="0" u="none" strike="noStrike" kern="0" cap="none" spc="0" normalizeH="0" baseline="0" noProof="0" dirty="0" smtClean="0">
              <a:ln>
                <a:noFill/>
              </a:ln>
              <a:solidFill>
                <a:srgbClr val="4FAE30"/>
              </a:solidFill>
              <a:effectLst/>
              <a:uLnTx/>
              <a:uFillTx/>
            </a:endParaRP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Tx/>
              <a:buNone/>
              <a:tabLst/>
              <a:defRPr/>
            </a:pP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	Декоративные изделия из нержавеющей стали за счёт тонкого сварного шва и отсутствия необходимости в последующей обработке. Сварка малогабаритных изделий за счёт высокой точности позиционирования и возможности сварки в труднодоступных местах.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Tx/>
              <a:buNone/>
              <a:tabLst/>
              <a:defRPr/>
            </a:pPr>
            <a:endParaRPr kumimoji="0" lang="ru-RU" sz="13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Tx/>
              <a:buNone/>
              <a:tabLst/>
              <a:defRPr/>
            </a:pP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4FAE30"/>
                </a:solidFill>
                <a:effectLst/>
                <a:uLnTx/>
                <a:uFillTx/>
              </a:rPr>
              <a:t>Оборудование:</a:t>
            </a:r>
            <a:r>
              <a:rPr kumimoji="0" lang="ru-RU" sz="13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  <a:p>
            <a:pPr marL="171450" marR="0" lvl="0" indent="-1714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AE3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Установки лазерной сварки 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на основе волоконного лазера 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IPG YLR-150</a:t>
            </a: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/</a:t>
            </a:r>
            <a:r>
              <a:rPr kumimoji="0" lang="en-US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1500-QCM-MM </a:t>
            </a:r>
            <a:r>
              <a:rPr kumimoji="0" lang="ru-RU" sz="13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и твердотельного Квант 15</a:t>
            </a:r>
            <a:endParaRPr kumimoji="0" lang="ru-RU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714348" y="4418056"/>
            <a:ext cx="2498460" cy="1868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91330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1024572"/>
            <a:ext cx="84249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00AC00"/>
              </a:solidFill>
            </a:endParaRPr>
          </a:p>
          <a:p>
            <a:endParaRPr lang="ru-RU" b="1" dirty="0">
              <a:solidFill>
                <a:srgbClr val="00AC00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136347" y="1080861"/>
            <a:ext cx="278664" cy="278664"/>
          </a:xfrm>
          <a:prstGeom prst="ellipse">
            <a:avLst/>
          </a:prstGeom>
          <a:gradFill flip="none" rotWithShape="1">
            <a:gsLst>
              <a:gs pos="0">
                <a:srgbClr val="4FAE30"/>
              </a:gs>
              <a:gs pos="100000">
                <a:schemeClr val="accent1">
                  <a:tint val="44500"/>
                  <a:satMod val="160000"/>
                  <a:alpha val="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67544" y="1063438"/>
            <a:ext cx="5832648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dirty="0">
                <a:solidFill>
                  <a:srgbClr val="4FAE30"/>
                </a:solidFill>
              </a:rPr>
              <a:t>ООО «АВГУСТ </a:t>
            </a:r>
            <a:r>
              <a:rPr lang="ru-RU" sz="1200" b="1" dirty="0" smtClean="0">
                <a:solidFill>
                  <a:srgbClr val="4FAE30"/>
                </a:solidFill>
              </a:rPr>
              <a:t>ИН»</a:t>
            </a:r>
            <a:r>
              <a:rPr lang="en-US" sz="1200" b="1" dirty="0" smtClean="0">
                <a:solidFill>
                  <a:srgbClr val="4FAE30"/>
                </a:solidFill>
              </a:rPr>
              <a:t>    www.avgust-in.ru</a:t>
            </a:r>
            <a:endParaRPr lang="ru-RU" sz="1200" b="1" dirty="0">
              <a:solidFill>
                <a:srgbClr val="4FAE30"/>
              </a:solidFill>
            </a:endParaRPr>
          </a:p>
          <a:p>
            <a:pPr algn="just"/>
            <a:r>
              <a:rPr lang="ru-RU" sz="1200" b="1" dirty="0"/>
              <a:t>К</a:t>
            </a:r>
            <a:r>
              <a:rPr lang="ru-RU" sz="1200" b="1" dirty="0" smtClean="0"/>
              <a:t>омплексные услуги </a:t>
            </a:r>
            <a:r>
              <a:rPr lang="ru-RU" sz="1200" b="1" dirty="0"/>
              <a:t>по поставке  изделий из алюминиевых сплавов </a:t>
            </a:r>
            <a:r>
              <a:rPr lang="ru-RU" sz="1200" b="1" dirty="0" smtClean="0"/>
              <a:t>                                    и </a:t>
            </a:r>
            <a:r>
              <a:rPr lang="ru-RU" sz="1200" b="1" dirty="0"/>
              <a:t>нанесению финишных покрытий на </a:t>
            </a:r>
            <a:r>
              <a:rPr lang="ru-RU" sz="1200" b="1" dirty="0" smtClean="0"/>
              <a:t>металлы</a:t>
            </a:r>
          </a:p>
          <a:p>
            <a:pPr algn="just"/>
            <a:r>
              <a:rPr lang="ru-RU" sz="1200" b="1" dirty="0" smtClean="0"/>
              <a:t> </a:t>
            </a:r>
            <a:endParaRPr lang="ru-RU" sz="1200" b="1" dirty="0"/>
          </a:p>
          <a:p>
            <a:pPr algn="just"/>
            <a:r>
              <a:rPr lang="ru-RU" sz="1200" b="1" dirty="0">
                <a:solidFill>
                  <a:srgbClr val="4FAE30"/>
                </a:solidFill>
              </a:rPr>
              <a:t>Технологические возможности: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 smtClean="0"/>
              <a:t>Разработка </a:t>
            </a:r>
            <a:r>
              <a:rPr lang="ru-RU" sz="1200" dirty="0"/>
              <a:t>и поставка алюминиевого профиля по чертежам  </a:t>
            </a:r>
            <a:r>
              <a:rPr lang="ru-RU" sz="1200" dirty="0" smtClean="0"/>
              <a:t>заказчика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Производство и поставка изделий из листового алюминия с  </a:t>
            </a:r>
            <a:r>
              <a:rPr lang="ru-RU" sz="1200" dirty="0" smtClean="0"/>
              <a:t>покрытиями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Изготовление полуфабрикатов из алюминиевого профиля (мерная резка, фрезерная обработка ЧПУ, комплектация</a:t>
            </a:r>
            <a:r>
              <a:rPr lang="ru-RU" sz="1200" dirty="0" smtClean="0"/>
              <a:t>)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Финишные покрытия  </a:t>
            </a:r>
            <a:r>
              <a:rPr lang="ru-RU" sz="1200" dirty="0" smtClean="0"/>
              <a:t>европейского </a:t>
            </a:r>
            <a:r>
              <a:rPr lang="ru-RU" sz="1200" dirty="0"/>
              <a:t>уровня качества:</a:t>
            </a:r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 </a:t>
            </a:r>
            <a:r>
              <a:rPr lang="ru-RU" sz="1200" dirty="0" smtClean="0"/>
              <a:t>Полимерно-порошковая </a:t>
            </a:r>
            <a:r>
              <a:rPr lang="ru-RU" sz="1200" dirty="0"/>
              <a:t>окраска на автоматической европейской линии  по стандарту </a:t>
            </a:r>
            <a:r>
              <a:rPr lang="en-US" sz="1200" dirty="0"/>
              <a:t> </a:t>
            </a:r>
            <a:r>
              <a:rPr lang="en-US" sz="1200" dirty="0" err="1" smtClean="0"/>
              <a:t>Qualicoat</a:t>
            </a:r>
            <a:r>
              <a:rPr lang="en-US" sz="1200" dirty="0" smtClean="0"/>
              <a:t>.</a:t>
            </a:r>
            <a:endParaRPr lang="en-US" sz="1200" dirty="0"/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 smtClean="0"/>
              <a:t>Сублимационные  </a:t>
            </a:r>
            <a:r>
              <a:rPr lang="ru-RU" sz="1200" dirty="0"/>
              <a:t>полимерные покрытия  </a:t>
            </a:r>
            <a:r>
              <a:rPr lang="en-US" sz="1200" dirty="0" err="1"/>
              <a:t>Decoral</a:t>
            </a:r>
            <a:r>
              <a:rPr lang="en-US" sz="1200" dirty="0"/>
              <a:t>  c </a:t>
            </a:r>
            <a:r>
              <a:rPr lang="ru-RU" sz="1200" dirty="0"/>
              <a:t>имитацией  текстуры дерева, камня , тканей по стандарту </a:t>
            </a:r>
            <a:r>
              <a:rPr lang="en-US" sz="1200" dirty="0" err="1" smtClean="0"/>
              <a:t>Qualideco</a:t>
            </a:r>
            <a:r>
              <a:rPr lang="en-US" sz="1200" dirty="0"/>
              <a:t>.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Габариты изделий  до 73500*400*800 мм.</a:t>
            </a:r>
            <a:endParaRPr lang="en-US" sz="1200" dirty="0"/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Покрываемые </a:t>
            </a:r>
            <a:r>
              <a:rPr lang="ru-RU" sz="1200" dirty="0" smtClean="0"/>
              <a:t>материалы</a:t>
            </a:r>
            <a:r>
              <a:rPr lang="en-US" sz="1200" dirty="0" smtClean="0"/>
              <a:t>:</a:t>
            </a:r>
            <a:r>
              <a:rPr lang="ru-RU" sz="1200" dirty="0" smtClean="0"/>
              <a:t>алюминиевые </a:t>
            </a:r>
            <a:r>
              <a:rPr lang="ru-RU" sz="1200" dirty="0"/>
              <a:t>сплавы, черные и нержавеющие стали с гальваническими </a:t>
            </a:r>
            <a:r>
              <a:rPr lang="ru-RU" sz="1200" dirty="0" smtClean="0"/>
              <a:t>покрытиями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Сернокислое анодирование алюминиевых деформируемых сплавов</a:t>
            </a:r>
            <a:r>
              <a:rPr lang="en-US" sz="1200" dirty="0"/>
              <a:t> </a:t>
            </a:r>
            <a:r>
              <a:rPr lang="ru-RU" sz="1200" dirty="0"/>
              <a:t>по стандартам </a:t>
            </a:r>
            <a:r>
              <a:rPr lang="en-US" sz="1200" dirty="0" smtClean="0"/>
              <a:t>ISO, </a:t>
            </a:r>
            <a:r>
              <a:rPr lang="en-US" sz="1200" dirty="0" err="1" smtClean="0"/>
              <a:t>Qualanod</a:t>
            </a:r>
            <a:r>
              <a:rPr lang="ru-RU" sz="1200" dirty="0" smtClean="0"/>
              <a:t>. Габариты </a:t>
            </a:r>
            <a:r>
              <a:rPr lang="ru-RU" sz="1200" dirty="0"/>
              <a:t>изделий до: 7350*650*1650 мм.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Фрезерная ЧПУ  3+1 осевая обработка длинномерных изделий из тонкостенной стали  и алюминиевого профиля</a:t>
            </a:r>
            <a:r>
              <a:rPr lang="ru-RU" sz="1200" dirty="0" smtClean="0"/>
              <a:t>. Габариты </a:t>
            </a:r>
            <a:r>
              <a:rPr lang="ru-RU" sz="1200" dirty="0"/>
              <a:t>обрабатываемых изделий: 3500*300*300мм.</a:t>
            </a:r>
          </a:p>
          <a:p>
            <a:pPr marL="171450" indent="-171450" algn="just">
              <a:buClr>
                <a:srgbClr val="4FAE30"/>
              </a:buClr>
              <a:buFont typeface="Arial" pitchFamily="34" charset="0"/>
              <a:buChar char="•"/>
            </a:pPr>
            <a:r>
              <a:rPr lang="ru-RU" sz="1200" dirty="0"/>
              <a:t>Дробеструйная и щёточная подготовка поверхности длинномерных </a:t>
            </a:r>
            <a:r>
              <a:rPr lang="ru-RU" sz="1200" dirty="0" smtClean="0"/>
              <a:t>изделий. Габариты </a:t>
            </a:r>
            <a:r>
              <a:rPr lang="ru-RU" sz="1200" dirty="0"/>
              <a:t>обрабатываемых изделий</a:t>
            </a:r>
            <a:r>
              <a:rPr lang="ru-RU" sz="1200" dirty="0" smtClean="0"/>
              <a:t>: </a:t>
            </a:r>
            <a:endParaRPr lang="ru-RU" sz="1200" dirty="0"/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Дробеструйная установка: 8000*950*300 мм</a:t>
            </a:r>
          </a:p>
          <a:p>
            <a:pPr marL="171450" indent="-171450" algn="just">
              <a:buClr>
                <a:srgbClr val="4FAE30"/>
              </a:buClr>
              <a:buFont typeface="Wingdings" pitchFamily="2" charset="2"/>
              <a:buChar char="ü"/>
            </a:pPr>
            <a:r>
              <a:rPr lang="ru-RU" sz="1200" dirty="0"/>
              <a:t>Щеточная обработка (</a:t>
            </a:r>
            <a:r>
              <a:rPr lang="ru-RU" sz="1200" dirty="0" err="1"/>
              <a:t>крацевание</a:t>
            </a:r>
            <a:r>
              <a:rPr lang="ru-RU" sz="1200" dirty="0"/>
              <a:t>): 250*200 мм в сечении</a:t>
            </a:r>
            <a:r>
              <a:rPr lang="en-US" sz="1200" dirty="0"/>
              <a:t>, </a:t>
            </a:r>
            <a:r>
              <a:rPr lang="ru-RU" sz="1200" dirty="0"/>
              <a:t>длина не </a:t>
            </a:r>
            <a:r>
              <a:rPr lang="ru-RU" sz="1200" dirty="0" smtClean="0"/>
              <a:t>ограничена</a:t>
            </a:r>
            <a:endParaRPr lang="en-US" sz="1200" b="1" dirty="0"/>
          </a:p>
          <a:p>
            <a:pPr algn="just"/>
            <a:endParaRPr lang="ru-RU" sz="1200" b="1" dirty="0"/>
          </a:p>
          <a:p>
            <a:endParaRPr lang="ru-RU" sz="1600" b="1" dirty="0">
              <a:solidFill>
                <a:srgbClr val="4FAE30"/>
              </a:solidFill>
            </a:endParaRPr>
          </a:p>
          <a:p>
            <a:endParaRPr lang="ru-RU" sz="1600" dirty="0"/>
          </a:p>
        </p:txBody>
      </p:sp>
      <p:pic>
        <p:nvPicPr>
          <p:cNvPr id="1042" name="Picture 18" descr="C:\Users\Фёдор\Desktop\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080861"/>
            <a:ext cx="2556284" cy="51125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89353" y="332656"/>
            <a:ext cx="18483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AC00"/>
                </a:solidFill>
              </a:rPr>
              <a:t>Компании ЦТО</a:t>
            </a:r>
          </a:p>
        </p:txBody>
      </p:sp>
    </p:spTree>
    <p:extLst>
      <p:ext uri="{BB962C8B-B14F-4D97-AF65-F5344CB8AC3E}">
        <p14:creationId xmlns:p14="http://schemas.microsoft.com/office/powerpoint/2010/main" val="347344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16616</TotalTime>
  <Words>1776</Words>
  <Application>Microsoft Office PowerPoint</Application>
  <PresentationFormat>Экран (4:3)</PresentationFormat>
  <Paragraphs>516</Paragraphs>
  <Slides>24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Козлов Пётр Петрович</dc:creator>
  <cp:lastModifiedBy>Елгаев Евгений Алексеевич</cp:lastModifiedBy>
  <cp:revision>101</cp:revision>
  <cp:lastPrinted>2021-09-22T06:19:58Z</cp:lastPrinted>
  <dcterms:created xsi:type="dcterms:W3CDTF">2018-08-20T08:02:19Z</dcterms:created>
  <dcterms:modified xsi:type="dcterms:W3CDTF">2021-09-22T06:31:35Z</dcterms:modified>
</cp:coreProperties>
</file>